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7" r:id="rId4"/>
    <p:sldId id="260" r:id="rId5"/>
    <p:sldId id="264" r:id="rId6"/>
    <p:sldId id="265" r:id="rId7"/>
    <p:sldId id="266" r:id="rId8"/>
    <p:sldId id="257" r:id="rId9"/>
    <p:sldId id="258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23572AE-2AA5-4FFE-8E34-20EB4811308E}" v="66" dt="2023-06-11T17:01:05.0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6" autoAdjust="0"/>
    <p:restoredTop sz="94660"/>
  </p:normalViewPr>
  <p:slideViewPr>
    <p:cSldViewPr snapToGrid="0">
      <p:cViewPr varScale="1">
        <p:scale>
          <a:sx n="85" d="100"/>
          <a:sy n="85" d="100"/>
        </p:scale>
        <p:origin x="36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saria Volpe" userId="DVcx5tqsyq7v+Vd679rTium7NXuMY9W4oXBOFA6QCsQ=" providerId="None" clId="Web-{A23572AE-2AA5-4FFE-8E34-20EB4811308E}"/>
    <pc:docChg chg="modSld">
      <pc:chgData name="Rosaria Volpe" userId="DVcx5tqsyq7v+Vd679rTium7NXuMY9W4oXBOFA6QCsQ=" providerId="None" clId="Web-{A23572AE-2AA5-4FFE-8E34-20EB4811308E}" dt="2023-06-11T17:01:05.095" v="44" actId="14100"/>
      <pc:docMkLst>
        <pc:docMk/>
      </pc:docMkLst>
      <pc:sldChg chg="modSp">
        <pc:chgData name="Rosaria Volpe" userId="DVcx5tqsyq7v+Vd679rTium7NXuMY9W4oXBOFA6QCsQ=" providerId="None" clId="Web-{A23572AE-2AA5-4FFE-8E34-20EB4811308E}" dt="2023-06-11T16:58:59.868" v="21" actId="20577"/>
        <pc:sldMkLst>
          <pc:docMk/>
          <pc:sldMk cId="1686908425" sldId="256"/>
        </pc:sldMkLst>
        <pc:spChg chg="mod">
          <ac:chgData name="Rosaria Volpe" userId="DVcx5tqsyq7v+Vd679rTium7NXuMY9W4oXBOFA6QCsQ=" providerId="None" clId="Web-{A23572AE-2AA5-4FFE-8E34-20EB4811308E}" dt="2023-06-11T16:58:59.868" v="21" actId="20577"/>
          <ac:spMkLst>
            <pc:docMk/>
            <pc:sldMk cId="1686908425" sldId="256"/>
            <ac:spMk id="11" creationId="{48FF99BF-2ADB-4AF5-A847-F82CA06BD867}"/>
          </ac:spMkLst>
        </pc:spChg>
      </pc:sldChg>
      <pc:sldChg chg="modSp">
        <pc:chgData name="Rosaria Volpe" userId="DVcx5tqsyq7v+Vd679rTium7NXuMY9W4oXBOFA6QCsQ=" providerId="None" clId="Web-{A23572AE-2AA5-4FFE-8E34-20EB4811308E}" dt="2023-06-11T16:59:39.886" v="28" actId="14100"/>
        <pc:sldMkLst>
          <pc:docMk/>
          <pc:sldMk cId="2374451418" sldId="259"/>
        </pc:sldMkLst>
        <pc:picChg chg="mod">
          <ac:chgData name="Rosaria Volpe" userId="DVcx5tqsyq7v+Vd679rTium7NXuMY9W4oXBOFA6QCsQ=" providerId="None" clId="Web-{A23572AE-2AA5-4FFE-8E34-20EB4811308E}" dt="2023-06-11T16:59:39.886" v="28" actId="14100"/>
          <ac:picMkLst>
            <pc:docMk/>
            <pc:sldMk cId="2374451418" sldId="259"/>
            <ac:picMk id="2" creationId="{BEB93D7C-6A71-473B-913F-A615308E8288}"/>
          </ac:picMkLst>
        </pc:picChg>
      </pc:sldChg>
      <pc:sldChg chg="addSp delSp modSp">
        <pc:chgData name="Rosaria Volpe" userId="DVcx5tqsyq7v+Vd679rTium7NXuMY9W4oXBOFA6QCsQ=" providerId="None" clId="Web-{A23572AE-2AA5-4FFE-8E34-20EB4811308E}" dt="2023-06-11T16:59:50.371" v="33" actId="14100"/>
        <pc:sldMkLst>
          <pc:docMk/>
          <pc:sldMk cId="3644298469" sldId="260"/>
        </pc:sldMkLst>
        <pc:picChg chg="add mod">
          <ac:chgData name="Rosaria Volpe" userId="DVcx5tqsyq7v+Vd679rTium7NXuMY9W4oXBOFA6QCsQ=" providerId="None" clId="Web-{A23572AE-2AA5-4FFE-8E34-20EB4811308E}" dt="2023-06-11T16:59:50.371" v="33" actId="14100"/>
          <ac:picMkLst>
            <pc:docMk/>
            <pc:sldMk cId="3644298469" sldId="260"/>
            <ac:picMk id="2" creationId="{AA733017-AF5F-D8EF-B76A-BAB36197654E}"/>
          </ac:picMkLst>
        </pc:picChg>
        <pc:picChg chg="del mod">
          <ac:chgData name="Rosaria Volpe" userId="DVcx5tqsyq7v+Vd679rTium7NXuMY9W4oXBOFA6QCsQ=" providerId="None" clId="Web-{A23572AE-2AA5-4FFE-8E34-20EB4811308E}" dt="2023-06-11T16:59:42.402" v="29"/>
          <ac:picMkLst>
            <pc:docMk/>
            <pc:sldMk cId="3644298469" sldId="260"/>
            <ac:picMk id="9" creationId="{20C3A282-12FE-4C6E-AA57-A60D5DF33BFE}"/>
          </ac:picMkLst>
        </pc:picChg>
      </pc:sldChg>
      <pc:sldChg chg="modSp">
        <pc:chgData name="Rosaria Volpe" userId="DVcx5tqsyq7v+Vd679rTium7NXuMY9W4oXBOFA6QCsQ=" providerId="None" clId="Web-{A23572AE-2AA5-4FFE-8E34-20EB4811308E}" dt="2023-06-11T17:01:05.095" v="44" actId="14100"/>
        <pc:sldMkLst>
          <pc:docMk/>
          <pc:sldMk cId="500690284" sldId="261"/>
        </pc:sldMkLst>
        <pc:spChg chg="mod">
          <ac:chgData name="Rosaria Volpe" userId="DVcx5tqsyq7v+Vd679rTium7NXuMY9W4oXBOFA6QCsQ=" providerId="None" clId="Web-{A23572AE-2AA5-4FFE-8E34-20EB4811308E}" dt="2023-06-11T17:01:05.095" v="44" actId="14100"/>
          <ac:spMkLst>
            <pc:docMk/>
            <pc:sldMk cId="500690284" sldId="261"/>
            <ac:spMk id="6" creationId="{99BAF495-D5AF-4EC4-98C9-34DC07647B0E}"/>
          </ac:spMkLst>
        </pc:spChg>
        <pc:picChg chg="mod">
          <ac:chgData name="Rosaria Volpe" userId="DVcx5tqsyq7v+Vd679rTium7NXuMY9W4oXBOFA6QCsQ=" providerId="None" clId="Web-{A23572AE-2AA5-4FFE-8E34-20EB4811308E}" dt="2023-06-11T16:59:55.512" v="35" actId="14100"/>
          <ac:picMkLst>
            <pc:docMk/>
            <pc:sldMk cId="500690284" sldId="261"/>
            <ac:picMk id="2" creationId="{1792AFD4-CBEB-42E4-A5AB-75C465181FC9}"/>
          </ac:picMkLst>
        </pc:picChg>
      </pc:sldChg>
      <pc:sldChg chg="modSp">
        <pc:chgData name="Rosaria Volpe" userId="DVcx5tqsyq7v+Vd679rTium7NXuMY9W4oXBOFA6QCsQ=" providerId="None" clId="Web-{A23572AE-2AA5-4FFE-8E34-20EB4811308E}" dt="2023-06-11T17:00:13.936" v="42" actId="14100"/>
        <pc:sldMkLst>
          <pc:docMk/>
          <pc:sldMk cId="784534454" sldId="262"/>
        </pc:sldMkLst>
        <pc:picChg chg="mod">
          <ac:chgData name="Rosaria Volpe" userId="DVcx5tqsyq7v+Vd679rTium7NXuMY9W4oXBOFA6QCsQ=" providerId="None" clId="Web-{A23572AE-2AA5-4FFE-8E34-20EB4811308E}" dt="2023-06-11T17:00:13.936" v="42" actId="14100"/>
          <ac:picMkLst>
            <pc:docMk/>
            <pc:sldMk cId="784534454" sldId="262"/>
            <ac:picMk id="2" creationId="{305B9DE6-08AE-46DF-AE7F-35811CA93F6E}"/>
          </ac:picMkLst>
        </pc:picChg>
      </pc:sldChg>
      <pc:sldChg chg="modSp">
        <pc:chgData name="Rosaria Volpe" userId="DVcx5tqsyq7v+Vd679rTium7NXuMY9W4oXBOFA6QCsQ=" providerId="None" clId="Web-{A23572AE-2AA5-4FFE-8E34-20EB4811308E}" dt="2023-06-11T17:00:07.935" v="41" actId="14100"/>
        <pc:sldMkLst>
          <pc:docMk/>
          <pc:sldMk cId="486954938" sldId="263"/>
        </pc:sldMkLst>
        <pc:picChg chg="mod">
          <ac:chgData name="Rosaria Volpe" userId="DVcx5tqsyq7v+Vd679rTium7NXuMY9W4oXBOFA6QCsQ=" providerId="None" clId="Web-{A23572AE-2AA5-4FFE-8E34-20EB4811308E}" dt="2023-06-11T17:00:07.935" v="41" actId="14100"/>
          <ac:picMkLst>
            <pc:docMk/>
            <pc:sldMk cId="486954938" sldId="263"/>
            <ac:picMk id="2" creationId="{1F01AE47-8261-4FE0-BC44-C73AE039352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EE6089-FE75-4BFC-9B04-E82A2A61F1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0FB2A8B-5279-43A4-ABC1-44B0D8C7D8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0530A6B-D701-4290-BCE7-CDE042EFD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17A58-DD1E-4081-9133-AEEA4AFD44E4}" type="datetimeFigureOut">
              <a:rPr lang="it-IT" smtClean="0"/>
              <a:t>12/06/2023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B912667-CA45-484B-A18E-2FA01C1E9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1B585CD-CB11-4505-9481-C89B46F9B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3DDA6-910C-43BF-9DE7-6150521D402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773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4764FB-0DCA-47D2-99FC-43FA7BF23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99976F0-2848-4BAF-BAA4-DF23B7CDBA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89985AC-F7D4-495B-AD8D-81BCB5BF8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17A58-DD1E-4081-9133-AEEA4AFD44E4}" type="datetimeFigureOut">
              <a:rPr lang="it-IT" smtClean="0"/>
              <a:t>12/06/2023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E989A01-F759-4149-991B-1277DFAF7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3E07A9A-BC96-4F28-8E42-BEAF72238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3DDA6-910C-43BF-9DE7-6150521D402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6923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CF097D1-9575-40F2-B7F2-28A2C7CBC4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0BFDF8C-3D10-4599-A5BF-79FC165850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38B0411-3CD9-49FC-8655-2A5A4EC88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17A58-DD1E-4081-9133-AEEA4AFD44E4}" type="datetimeFigureOut">
              <a:rPr lang="it-IT" smtClean="0"/>
              <a:t>12/06/2023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18A5227-A8F3-47C7-BAAC-7432383CC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59B0B7E-CA9F-4EB8-B654-2BADA50B9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3DDA6-910C-43BF-9DE7-6150521D402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084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B85C5F-81B3-434E-831C-47A464962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375B195-D32D-4480-89CA-F888BD3D65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AB33EB1-D647-48D1-981F-F5494CD91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17A58-DD1E-4081-9133-AEEA4AFD44E4}" type="datetimeFigureOut">
              <a:rPr lang="it-IT" smtClean="0"/>
              <a:t>12/06/2023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A08CA98-B844-4DA9-AA17-FE7064222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9BB2871-3BB0-437A-A4DF-7FB700114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3DDA6-910C-43BF-9DE7-6150521D402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7930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E8C8E0-460C-4083-9074-742DC4191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9C9BAFD-A4C9-424F-8194-1F0CD5EFC6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BFB1ED8-89DF-4288-92BA-03B1B0E2C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17A58-DD1E-4081-9133-AEEA4AFD44E4}" type="datetimeFigureOut">
              <a:rPr lang="it-IT" smtClean="0"/>
              <a:t>12/06/2023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9D5E5AB-FB82-43A0-8657-66C042E9D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D8ED42C-FE96-447B-8340-1C829A6DB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3DDA6-910C-43BF-9DE7-6150521D402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1336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80E6973-BC13-4541-A658-6814B3E56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96193B4-7F56-4BB9-B8B7-86F2284952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65ABB7C-A0F2-4460-A1F8-A1BF06E54C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8B05EBE-31F1-47AF-B6EC-E546A0FE2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17A58-DD1E-4081-9133-AEEA4AFD44E4}" type="datetimeFigureOut">
              <a:rPr lang="it-IT" smtClean="0"/>
              <a:t>12/06/2023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EB3D563-0716-4065-A1C9-FC82D2340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F01539B-003E-4E65-9BAD-A276A31FE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3DDA6-910C-43BF-9DE7-6150521D402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4888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7928CE-AE31-4573-ACEC-CDB751514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D7C0CC0-A10C-4C67-ADA0-E92032707A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E6AF0E7-2652-41DE-9E31-0AF0692B82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6B69FAE-5C6D-40D8-BC17-D71F7CCD16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17CDAD5-990E-414D-8739-EB0278D876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B9AED645-1FBC-42E0-AF63-1D7C15D2A5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17A58-DD1E-4081-9133-AEEA4AFD44E4}" type="datetimeFigureOut">
              <a:rPr lang="it-IT" smtClean="0"/>
              <a:t>12/06/2023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A6DF310-C8EE-4AAA-9577-BDF3CDFB1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DEB97BC-B0E3-46BB-B558-2828A6B86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3DDA6-910C-43BF-9DE7-6150521D402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433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39CE9D-45DF-4D60-A30F-2F2396E69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5753B43-9871-4513-84FF-F1FF7E46E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17A58-DD1E-4081-9133-AEEA4AFD44E4}" type="datetimeFigureOut">
              <a:rPr lang="it-IT" smtClean="0"/>
              <a:t>12/06/2023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DE123A8-841B-497F-8564-A55A985BD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B966883-A4A8-429F-8283-83EF6048A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3DDA6-910C-43BF-9DE7-6150521D402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6433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F47A1B1-B226-4BCF-8A40-21F8E1F04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17A58-DD1E-4081-9133-AEEA4AFD44E4}" type="datetimeFigureOut">
              <a:rPr lang="it-IT" smtClean="0"/>
              <a:t>12/06/2023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9DC2F7C-F096-418B-9D4E-814639590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6BFD6BD-5BC5-47FC-A356-A59907B01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3DDA6-910C-43BF-9DE7-6150521D402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1371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357569-2CFC-4DE9-BC67-C4BC50B2E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932B2A4-E423-4515-BEE8-9D8B7ED294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7DC1115-E827-4C0D-9599-A2604C7394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858FB01-CE8F-4FD0-A562-5A0D92969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17A58-DD1E-4081-9133-AEEA4AFD44E4}" type="datetimeFigureOut">
              <a:rPr lang="it-IT" smtClean="0"/>
              <a:t>12/06/2023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297F86A-246F-46C5-84AF-1991008CA5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5A85680-6B10-4315-8E62-22927E410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3DDA6-910C-43BF-9DE7-6150521D402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6878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A52554-DBC9-4FC5-8A16-9EF4FDE1C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30932D72-2CA5-475C-A742-CFFD4A4D74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8F59F88-C889-497F-A7CD-0F65561640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429BDEB-1278-40B6-ABAB-946AA28EA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17A58-DD1E-4081-9133-AEEA4AFD44E4}" type="datetimeFigureOut">
              <a:rPr lang="it-IT" smtClean="0"/>
              <a:t>12/06/2023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3EE1888-2891-406A-873B-825A0A30A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4C03100-B325-4426-BBBB-95D538026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3DDA6-910C-43BF-9DE7-6150521D402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0147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B4893FF-885A-46F6-BF3C-A5B3788E5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3D45D21-AC05-4C5D-91DA-12167CE8D7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B592FC4-8975-42F8-B7D7-56BFE91A88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917A58-DD1E-4081-9133-AEEA4AFD44E4}" type="datetimeFigureOut">
              <a:rPr lang="it-IT" smtClean="0"/>
              <a:t>12/06/2023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D9E20B6-454C-4B93-9530-5980A4831B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6F65BF1-07CA-40A1-8216-87EDA3DCD1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C3DDA6-910C-43BF-9DE7-6150521D402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4132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99227470-8480-41BC-85A5-8C856A78271B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01" b="23333"/>
          <a:stretch/>
        </p:blipFill>
        <p:spPr bwMode="auto">
          <a:xfrm>
            <a:off x="10062928" y="113689"/>
            <a:ext cx="1136295" cy="38222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3.png">
            <a:extLst>
              <a:ext uri="{FF2B5EF4-FFF2-40B4-BE49-F238E27FC236}">
                <a16:creationId xmlns:a16="http://schemas.microsoft.com/office/drawing/2014/main" id="{1F378406-D12F-4937-A788-E13E2A350AAF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1086011" y="38100"/>
            <a:ext cx="949470" cy="533401"/>
          </a:xfrm>
          <a:prstGeom prst="rect">
            <a:avLst/>
          </a:prstGeom>
          <a:ln/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254C3BAA-CC93-46F7-BF57-066D1D90EAFD}"/>
              </a:ext>
            </a:extLst>
          </p:cNvPr>
          <p:cNvSpPr/>
          <p:nvPr/>
        </p:nvSpPr>
        <p:spPr>
          <a:xfrm>
            <a:off x="9330319" y="647090"/>
            <a:ext cx="2861681" cy="2534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0000"/>
              </a:lnSpc>
              <a:spcAft>
                <a:spcPts val="0"/>
              </a:spcAft>
              <a:tabLst>
                <a:tab pos="3060065" algn="ctr"/>
                <a:tab pos="6120130" algn="r"/>
              </a:tabLst>
            </a:pPr>
            <a:r>
              <a:rPr lang="en-GB" sz="1000" dirty="0">
                <a:solidFill>
                  <a:srgbClr val="000000"/>
                </a:solidFill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IEA EBC Annex 83 on Positive Energy Districts</a:t>
            </a:r>
            <a:endParaRPr lang="it-IT" sz="1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B8795B29-2AB4-4041-9669-43AE6F20C2A0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72"/>
          <a:stretch/>
        </p:blipFill>
        <p:spPr bwMode="auto">
          <a:xfrm>
            <a:off x="1" y="1533525"/>
            <a:ext cx="8020050" cy="51700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309BF268-A474-43B5-B062-E0FCFB336BA4}"/>
              </a:ext>
            </a:extLst>
          </p:cNvPr>
          <p:cNvSpPr/>
          <p:nvPr/>
        </p:nvSpPr>
        <p:spPr>
          <a:xfrm>
            <a:off x="3887376" y="954956"/>
            <a:ext cx="8248650" cy="1591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GB" sz="3000" b="1" dirty="0">
                <a:solidFill>
                  <a:srgbClr val="2F5496"/>
                </a:solidFill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Second International Energy Agency, Energy in Buildings and Communities, Annex 83 Ph.D. Summer School</a:t>
            </a:r>
            <a:endParaRPr lang="it-IT" sz="3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B5F9830B-832A-4819-8761-3DA00D9CC8C3}"/>
              </a:ext>
            </a:extLst>
          </p:cNvPr>
          <p:cNvSpPr/>
          <p:nvPr/>
        </p:nvSpPr>
        <p:spPr>
          <a:xfrm>
            <a:off x="7000875" y="2617066"/>
            <a:ext cx="5191124" cy="1012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GB" sz="2100" b="1" dirty="0">
                <a:solidFill>
                  <a:srgbClr val="C08110"/>
                </a:solidFill>
                <a:latin typeface="Corbel" panose="020B05030202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100" b="1" dirty="0">
                <a:solidFill>
                  <a:srgbClr val="C08110"/>
                </a:solidFill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“Principles of energy system modelling for Positive Energy Districts”</a:t>
            </a:r>
            <a:endParaRPr lang="it-IT" sz="21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E767AE02-36A9-443B-A052-10A13BCCE90A}"/>
              </a:ext>
            </a:extLst>
          </p:cNvPr>
          <p:cNvSpPr/>
          <p:nvPr/>
        </p:nvSpPr>
        <p:spPr>
          <a:xfrm>
            <a:off x="8562171" y="3736601"/>
            <a:ext cx="3537894" cy="763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GB" dirty="0">
                <a:solidFill>
                  <a:srgbClr val="1F3864"/>
                </a:solidFill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Catania, Italy</a:t>
            </a:r>
            <a:endParaRPr lang="it-IT" sz="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0000"/>
              </a:lnSpc>
              <a:spcAft>
                <a:spcPts val="600"/>
              </a:spcAft>
            </a:pPr>
            <a:r>
              <a:rPr lang="en-GB" dirty="0">
                <a:solidFill>
                  <a:srgbClr val="1F3864"/>
                </a:solidFill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June 12 – 16, 2023</a:t>
            </a:r>
            <a:endParaRPr lang="it-IT" sz="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48FF99BF-2ADB-4AF5-A847-F82CA06BD867}"/>
              </a:ext>
            </a:extLst>
          </p:cNvPr>
          <p:cNvSpPr/>
          <p:nvPr/>
        </p:nvSpPr>
        <p:spPr>
          <a:xfrm>
            <a:off x="8248416" y="4822333"/>
            <a:ext cx="3629024" cy="124303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endParaRPr lang="en-GB" sz="2100" b="1" dirty="0">
              <a:solidFill>
                <a:srgbClr val="C08110"/>
              </a:solidFill>
              <a:latin typeface="Palatino Linotype"/>
              <a:cs typeface="Times New Roman"/>
            </a:endParaRP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GB" sz="2100" b="1" dirty="0">
                <a:solidFill>
                  <a:srgbClr val="C08110"/>
                </a:solidFill>
                <a:latin typeface="Palatino Linotype"/>
                <a:cs typeface="Times New Roman"/>
              </a:rPr>
              <a:t>Rosaria Volpe</a:t>
            </a:r>
            <a:endParaRPr lang="it-IT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86908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19C29F2D-7CAA-47D4-A5FB-C1DF8E8BC8D1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01" b="23333"/>
          <a:stretch/>
        </p:blipFill>
        <p:spPr bwMode="auto">
          <a:xfrm>
            <a:off x="10062928" y="113689"/>
            <a:ext cx="1136295" cy="38222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3.png">
            <a:extLst>
              <a:ext uri="{FF2B5EF4-FFF2-40B4-BE49-F238E27FC236}">
                <a16:creationId xmlns:a16="http://schemas.microsoft.com/office/drawing/2014/main" id="{10B5D935-B959-4BA0-85D1-CBE76EB9AF2A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1086011" y="38100"/>
            <a:ext cx="949470" cy="533401"/>
          </a:xfrm>
          <a:prstGeom prst="rect">
            <a:avLst/>
          </a:prstGeom>
          <a:ln/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99BAF495-D5AF-4EC4-98C9-34DC07647B0E}"/>
              </a:ext>
            </a:extLst>
          </p:cNvPr>
          <p:cNvSpPr/>
          <p:nvPr/>
        </p:nvSpPr>
        <p:spPr>
          <a:xfrm>
            <a:off x="9330319" y="647090"/>
            <a:ext cx="2861681" cy="2534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0000"/>
              </a:lnSpc>
              <a:spcAft>
                <a:spcPts val="0"/>
              </a:spcAft>
              <a:tabLst>
                <a:tab pos="3060065" algn="ctr"/>
                <a:tab pos="6120130" algn="r"/>
              </a:tabLst>
            </a:pPr>
            <a:r>
              <a:rPr lang="en-GB" sz="1000" dirty="0">
                <a:solidFill>
                  <a:srgbClr val="000000"/>
                </a:solidFill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IEA EBC Annex 83 on Positive Energy Districts</a:t>
            </a:r>
            <a:endParaRPr lang="it-IT" sz="1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56A62BDC-40E7-4177-98C2-9B050BFC5653}"/>
              </a:ext>
            </a:extLst>
          </p:cNvPr>
          <p:cNvSpPr txBox="1"/>
          <p:nvPr/>
        </p:nvSpPr>
        <p:spPr>
          <a:xfrm>
            <a:off x="65302" y="164191"/>
            <a:ext cx="87534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2F5496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Second IEA EBC </a:t>
            </a:r>
            <a:r>
              <a:rPr lang="it-IT" sz="3000" b="1" dirty="0" err="1">
                <a:solidFill>
                  <a:srgbClr val="2F5496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Annex</a:t>
            </a:r>
            <a:r>
              <a:rPr lang="it-IT" sz="3000" b="1" dirty="0">
                <a:solidFill>
                  <a:srgbClr val="2F5496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 83 </a:t>
            </a:r>
            <a:r>
              <a:rPr lang="it-IT" sz="3000" b="1" dirty="0" err="1">
                <a:solidFill>
                  <a:srgbClr val="2F5496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Ph.D</a:t>
            </a:r>
            <a:r>
              <a:rPr lang="it-IT" sz="3000" b="1" dirty="0">
                <a:solidFill>
                  <a:srgbClr val="2F5496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. Summer School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612C617-E7BE-4AB0-8916-E6F75F10AC79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128055" y="2072779"/>
            <a:ext cx="5842439" cy="29928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426B742-A478-457C-A5F2-F4297FA8D77E}"/>
              </a:ext>
            </a:extLst>
          </p:cNvPr>
          <p:cNvSpPr/>
          <p:nvPr/>
        </p:nvSpPr>
        <p:spPr>
          <a:xfrm>
            <a:off x="6033247" y="1051673"/>
            <a:ext cx="6096000" cy="533742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GB" b="1" dirty="0">
                <a:solidFill>
                  <a:srgbClr val="CD7C05"/>
                </a:solidFill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General Chairs</a:t>
            </a:r>
            <a:endParaRPr lang="it-IT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n-GB" dirty="0"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Rosaria Volpe, University of Catania, Italy</a:t>
            </a:r>
            <a:endParaRPr lang="it-IT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it-IT" dirty="0"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Francesco Guarino, </a:t>
            </a:r>
            <a:r>
              <a:rPr lang="it-IT" dirty="0" err="1"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University</a:t>
            </a:r>
            <a:r>
              <a:rPr lang="it-IT" dirty="0"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Palermo, </a:t>
            </a:r>
            <a:r>
              <a:rPr lang="it-IT" dirty="0" err="1"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Italy</a:t>
            </a:r>
            <a:endParaRPr lang="it-IT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GB" b="1" dirty="0">
                <a:solidFill>
                  <a:srgbClr val="CD7C05"/>
                </a:solidFill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Organizing Committee</a:t>
            </a:r>
            <a:endParaRPr lang="it-IT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n-GB" dirty="0"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Rosaria Volpe, University of Catania, Italy</a:t>
            </a:r>
            <a:endParaRPr lang="it-IT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it-IT" dirty="0"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Francesco Guarino, </a:t>
            </a:r>
            <a:r>
              <a:rPr lang="it-IT" dirty="0" err="1"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University</a:t>
            </a:r>
            <a:r>
              <a:rPr lang="it-IT" dirty="0"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Palermo, </a:t>
            </a:r>
            <a:r>
              <a:rPr lang="it-IT" dirty="0" err="1"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Italy</a:t>
            </a:r>
            <a:endParaRPr lang="it-IT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it-IT" dirty="0"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Maurizio </a:t>
            </a:r>
            <a:r>
              <a:rPr lang="it-IT" dirty="0" err="1"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Cellura</a:t>
            </a:r>
            <a:r>
              <a:rPr lang="it-IT" dirty="0"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dirty="0" err="1"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University</a:t>
            </a:r>
            <a:r>
              <a:rPr lang="it-IT" dirty="0"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Palermo, </a:t>
            </a:r>
            <a:r>
              <a:rPr lang="it-IT" dirty="0" err="1"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Italy</a:t>
            </a:r>
            <a:endParaRPr lang="it-IT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it-IT" dirty="0"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Alberto </a:t>
            </a:r>
            <a:r>
              <a:rPr lang="it-IT" dirty="0" err="1"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Fichera</a:t>
            </a:r>
            <a:r>
              <a:rPr lang="it-IT" dirty="0"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dirty="0" err="1"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University</a:t>
            </a:r>
            <a:r>
              <a:rPr lang="it-IT" dirty="0"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Catania, </a:t>
            </a:r>
            <a:r>
              <a:rPr lang="it-IT" dirty="0" err="1"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Italy</a:t>
            </a:r>
            <a:endParaRPr lang="it-IT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n-GB" dirty="0"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Francesco Reda, VTT Technical Research </a:t>
            </a:r>
            <a:r>
              <a:rPr lang="en-GB" dirty="0" err="1"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Center</a:t>
            </a:r>
            <a:r>
              <a:rPr lang="en-GB" dirty="0"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Finland</a:t>
            </a:r>
            <a:endParaRPr lang="it-IT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n-GB" dirty="0"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Ala Hasan, VTT Technical Research </a:t>
            </a:r>
            <a:r>
              <a:rPr lang="en-GB" dirty="0" err="1"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Center</a:t>
            </a:r>
            <a:r>
              <a:rPr lang="en-GB" dirty="0"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Finland </a:t>
            </a:r>
            <a:endParaRPr lang="it-IT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n-GB" dirty="0"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Hassam Rehman, VTT Technical Research </a:t>
            </a:r>
            <a:r>
              <a:rPr lang="en-GB" dirty="0" err="1"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Center</a:t>
            </a:r>
            <a:r>
              <a:rPr lang="en-GB" dirty="0"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Finland</a:t>
            </a:r>
            <a:endParaRPr lang="it-IT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n-US" dirty="0"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Adriano </a:t>
            </a:r>
            <a:r>
              <a:rPr lang="en-US" dirty="0" err="1"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Bisello</a:t>
            </a:r>
            <a:r>
              <a:rPr lang="en-US" dirty="0"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EURAC Research, Italy</a:t>
            </a:r>
            <a:endParaRPr lang="it-IT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n-GB" dirty="0" err="1"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Topi</a:t>
            </a:r>
            <a:r>
              <a:rPr lang="en-GB" dirty="0"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Rasku</a:t>
            </a:r>
            <a:r>
              <a:rPr lang="en-GB" dirty="0"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VTT Technical Research </a:t>
            </a:r>
            <a:r>
              <a:rPr lang="en-GB" dirty="0" err="1"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Center</a:t>
            </a:r>
            <a:r>
              <a:rPr lang="en-GB" dirty="0"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Finland</a:t>
            </a:r>
            <a:endParaRPr lang="it-IT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51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19C29F2D-7CAA-47D4-A5FB-C1DF8E8BC8D1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01" b="23333"/>
          <a:stretch/>
        </p:blipFill>
        <p:spPr bwMode="auto">
          <a:xfrm>
            <a:off x="10062928" y="113689"/>
            <a:ext cx="1136295" cy="38222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3.png">
            <a:extLst>
              <a:ext uri="{FF2B5EF4-FFF2-40B4-BE49-F238E27FC236}">
                <a16:creationId xmlns:a16="http://schemas.microsoft.com/office/drawing/2014/main" id="{10B5D935-B959-4BA0-85D1-CBE76EB9AF2A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1086011" y="38100"/>
            <a:ext cx="949470" cy="533401"/>
          </a:xfrm>
          <a:prstGeom prst="rect">
            <a:avLst/>
          </a:prstGeom>
          <a:ln/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99BAF495-D5AF-4EC4-98C9-34DC07647B0E}"/>
              </a:ext>
            </a:extLst>
          </p:cNvPr>
          <p:cNvSpPr/>
          <p:nvPr/>
        </p:nvSpPr>
        <p:spPr>
          <a:xfrm>
            <a:off x="9330319" y="647090"/>
            <a:ext cx="2861681" cy="2534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0000"/>
              </a:lnSpc>
              <a:spcAft>
                <a:spcPts val="0"/>
              </a:spcAft>
              <a:tabLst>
                <a:tab pos="3060065" algn="ctr"/>
                <a:tab pos="6120130" algn="r"/>
              </a:tabLst>
            </a:pPr>
            <a:r>
              <a:rPr lang="en-GB" sz="1000" dirty="0">
                <a:solidFill>
                  <a:srgbClr val="000000"/>
                </a:solidFill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IEA EBC Annex 83 on Positive Energy Districts</a:t>
            </a:r>
            <a:endParaRPr lang="it-IT" sz="1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56A62BDC-40E7-4177-98C2-9B050BFC5653}"/>
              </a:ext>
            </a:extLst>
          </p:cNvPr>
          <p:cNvSpPr txBox="1"/>
          <p:nvPr/>
        </p:nvSpPr>
        <p:spPr>
          <a:xfrm>
            <a:off x="65302" y="164191"/>
            <a:ext cx="87534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2F5496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Schedule: </a:t>
            </a:r>
            <a:r>
              <a:rPr lang="it-IT" sz="3000" b="1" dirty="0" err="1">
                <a:solidFill>
                  <a:srgbClr val="2F5496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Monday</a:t>
            </a:r>
            <a:endParaRPr lang="it-IT" sz="3000" b="1" dirty="0">
              <a:solidFill>
                <a:srgbClr val="2F5496"/>
              </a:solidFill>
              <a:latin typeface="Palatino Linotype" panose="0204050205050503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A8A583D8-056A-44AD-A107-482BD0D8100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0" y="1517838"/>
          <a:ext cx="7297721" cy="4343400"/>
        </p:xfrm>
        <a:graphic>
          <a:graphicData uri="http://schemas.openxmlformats.org/drawingml/2006/table">
            <a:tbl>
              <a:tblPr/>
              <a:tblGrid>
                <a:gridCol w="1189344">
                  <a:extLst>
                    <a:ext uri="{9D8B030D-6E8A-4147-A177-3AD203B41FA5}">
                      <a16:colId xmlns:a16="http://schemas.microsoft.com/office/drawing/2014/main" val="1296018872"/>
                    </a:ext>
                  </a:extLst>
                </a:gridCol>
                <a:gridCol w="6108377">
                  <a:extLst>
                    <a:ext uri="{9D8B030D-6E8A-4147-A177-3AD203B41FA5}">
                      <a16:colId xmlns:a16="http://schemas.microsoft.com/office/drawing/2014/main" val="778993900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fontAlgn="ctr"/>
                      <a:endParaRPr lang="it-IT" sz="1500">
                        <a:effectLst/>
                      </a:endParaRPr>
                    </a:p>
                    <a:p>
                      <a:pPr algn="ctr" rtl="0" fontAlgn="base"/>
                      <a:r>
                        <a:rPr lang="it-IT" sz="1500" b="0" i="0">
                          <a:effectLst/>
                          <a:latin typeface="Palatino Linotype" panose="02040502050505030304" pitchFamily="18" charset="0"/>
                        </a:rPr>
                        <a:t>09:00 – 11:00 </a:t>
                      </a:r>
                      <a:endParaRPr lang="it-IT" sz="1500" b="0" i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00" dirty="0">
                        <a:effectLst/>
                      </a:endParaRPr>
                    </a:p>
                    <a:p>
                      <a:pPr algn="just" rtl="0" fontAlgn="base"/>
                      <a:r>
                        <a:rPr lang="en-US" sz="1500" b="0" i="0" dirty="0">
                          <a:effectLst/>
                          <a:latin typeface="Palatino Linotype" panose="02040502050505030304" pitchFamily="18" charset="0"/>
                        </a:rPr>
                        <a:t>School program introduction and students' presentation </a:t>
                      </a:r>
                      <a:endParaRPr lang="en-US" sz="15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0760333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fontAlgn="ctr"/>
                      <a:endParaRPr lang="it-IT" sz="1500">
                        <a:effectLst/>
                      </a:endParaRPr>
                    </a:p>
                    <a:p>
                      <a:pPr algn="ctr" rtl="0" fontAlgn="base"/>
                      <a:r>
                        <a:rPr lang="it-IT" sz="1500" b="0" i="0">
                          <a:effectLst/>
                          <a:latin typeface="Palatino Linotype" panose="02040502050505030304" pitchFamily="18" charset="0"/>
                        </a:rPr>
                        <a:t>11:00 – 11:30 </a:t>
                      </a:r>
                      <a:endParaRPr lang="it-IT" sz="1500" b="0" i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it-IT" sz="1500" dirty="0">
                        <a:effectLst/>
                      </a:endParaRPr>
                    </a:p>
                    <a:p>
                      <a:pPr algn="just" rtl="0" fontAlgn="base"/>
                      <a:r>
                        <a:rPr lang="it-IT" sz="1500" b="0" i="1" dirty="0">
                          <a:effectLst/>
                          <a:latin typeface="Palatino Linotype" panose="02040502050505030304" pitchFamily="18" charset="0"/>
                        </a:rPr>
                        <a:t>Break</a:t>
                      </a:r>
                      <a:r>
                        <a:rPr lang="it-IT" sz="1500" b="0" i="0" dirty="0"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it-IT" sz="15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747343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fontAlgn="ctr"/>
                      <a:endParaRPr lang="it-IT" sz="1500">
                        <a:effectLst/>
                      </a:endParaRPr>
                    </a:p>
                    <a:p>
                      <a:pPr algn="ctr" rtl="0" fontAlgn="base"/>
                      <a:r>
                        <a:rPr lang="it-IT" sz="1500" b="0" i="0">
                          <a:effectLst/>
                          <a:latin typeface="Palatino Linotype" panose="02040502050505030304" pitchFamily="18" charset="0"/>
                        </a:rPr>
                        <a:t>11:30 – 13:30 </a:t>
                      </a:r>
                      <a:endParaRPr lang="it-IT" sz="1500" b="0" i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en-US" sz="1500" dirty="0">
                        <a:effectLst/>
                      </a:endParaRPr>
                    </a:p>
                    <a:p>
                      <a:pPr algn="just" rtl="0" fontAlgn="base"/>
                      <a:r>
                        <a:rPr lang="en-US" sz="1500" b="0" i="0" dirty="0">
                          <a:effectLst/>
                          <a:latin typeface="Palatino Linotype" panose="02040502050505030304" pitchFamily="18" charset="0"/>
                        </a:rPr>
                        <a:t>Lecture, Dr. Adriano </a:t>
                      </a:r>
                      <a:r>
                        <a:rPr lang="en-US" sz="1500" b="0" i="0" dirty="0" err="1">
                          <a:effectLst/>
                          <a:latin typeface="Palatino Linotype" panose="02040502050505030304" pitchFamily="18" charset="0"/>
                        </a:rPr>
                        <a:t>Bisello</a:t>
                      </a:r>
                      <a:r>
                        <a:rPr lang="en-US" sz="1500" b="0" i="0" dirty="0"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en-US" sz="1500" b="0" i="0" dirty="0">
                        <a:effectLst/>
                      </a:endParaRPr>
                    </a:p>
                    <a:p>
                      <a:pPr algn="just" rtl="0" fontAlgn="base"/>
                      <a:r>
                        <a:rPr lang="en-US" sz="1500" b="1" i="0" dirty="0">
                          <a:effectLst/>
                          <a:latin typeface="Palatino Linotype" panose="02040502050505030304" pitchFamily="18" charset="0"/>
                        </a:rPr>
                        <a:t>Urban planning, governance perspective, and multiple benefits evaluation in PED</a:t>
                      </a:r>
                      <a:r>
                        <a:rPr lang="en-US" sz="1500" b="0" i="0" dirty="0"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en-US" sz="15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7714388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fontAlgn="ctr"/>
                      <a:endParaRPr lang="it-IT" sz="1500">
                        <a:effectLst/>
                      </a:endParaRPr>
                    </a:p>
                    <a:p>
                      <a:pPr algn="ctr" rtl="0" fontAlgn="base"/>
                      <a:r>
                        <a:rPr lang="it-IT" sz="1500" b="0" i="0">
                          <a:effectLst/>
                          <a:latin typeface="Palatino Linotype" panose="02040502050505030304" pitchFamily="18" charset="0"/>
                        </a:rPr>
                        <a:t>13:30 – 14:30 </a:t>
                      </a:r>
                      <a:endParaRPr lang="it-IT" sz="1500" b="0" i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it-IT" sz="1500" dirty="0">
                        <a:effectLst/>
                      </a:endParaRPr>
                    </a:p>
                    <a:p>
                      <a:pPr algn="just" rtl="0" fontAlgn="base"/>
                      <a:r>
                        <a:rPr lang="it-IT" sz="1500" b="0" i="1" dirty="0">
                          <a:effectLst/>
                          <a:latin typeface="Palatino Linotype" panose="02040502050505030304" pitchFamily="18" charset="0"/>
                        </a:rPr>
                        <a:t>Lunch</a:t>
                      </a:r>
                      <a:r>
                        <a:rPr lang="it-IT" sz="1500" b="0" i="0" dirty="0"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it-IT" sz="15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07912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ctr"/>
                      <a:endParaRPr lang="it-IT" sz="1500">
                        <a:effectLst/>
                      </a:endParaRPr>
                    </a:p>
                    <a:p>
                      <a:pPr algn="ctr" rtl="0" fontAlgn="base"/>
                      <a:r>
                        <a:rPr lang="it-IT" sz="1500" b="0" i="0">
                          <a:effectLst/>
                          <a:latin typeface="Palatino Linotype" panose="02040502050505030304" pitchFamily="18" charset="0"/>
                        </a:rPr>
                        <a:t>14:30 – 16:30 </a:t>
                      </a:r>
                      <a:endParaRPr lang="it-IT" sz="1500" b="0" i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en-US" sz="1500" dirty="0">
                        <a:effectLst/>
                      </a:endParaRPr>
                    </a:p>
                    <a:p>
                      <a:pPr algn="just" rtl="0" fontAlgn="base"/>
                      <a:r>
                        <a:rPr lang="en-US" sz="1500" b="0" i="0" dirty="0">
                          <a:effectLst/>
                          <a:latin typeface="Palatino Linotype" panose="02040502050505030304" pitchFamily="18" charset="0"/>
                        </a:rPr>
                        <a:t>Group activity, Dr. Adriano </a:t>
                      </a:r>
                      <a:r>
                        <a:rPr lang="en-US" sz="1500" b="0" i="0" dirty="0" err="1">
                          <a:effectLst/>
                          <a:latin typeface="Palatino Linotype" panose="02040502050505030304" pitchFamily="18" charset="0"/>
                        </a:rPr>
                        <a:t>Bisello</a:t>
                      </a:r>
                      <a:r>
                        <a:rPr lang="en-US" sz="1500" b="0" i="0" dirty="0"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en-US" sz="1500" b="0" i="0" dirty="0">
                        <a:effectLst/>
                      </a:endParaRPr>
                    </a:p>
                    <a:p>
                      <a:pPr algn="just" rtl="0" fontAlgn="base"/>
                      <a:r>
                        <a:rPr lang="en-US" sz="1500" b="1" i="0" dirty="0">
                          <a:effectLst/>
                          <a:latin typeface="Palatino Linotype" panose="02040502050505030304" pitchFamily="18" charset="0"/>
                        </a:rPr>
                        <a:t>Integrated sustainability assessment of PEDs. Expected multiple benefits</a:t>
                      </a:r>
                      <a:r>
                        <a:rPr lang="en-US" sz="1500" b="0" i="0" dirty="0"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en-US" sz="15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D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50086"/>
                  </a:ext>
                </a:extLst>
              </a:tr>
            </a:tbl>
          </a:graphicData>
        </a:graphic>
      </p:graphicFrame>
      <p:pic>
        <p:nvPicPr>
          <p:cNvPr id="3074" name="Picture 2" descr="The Importance of Public Participation in Urban Planning – Hello Lamp Post">
            <a:extLst>
              <a:ext uri="{FF2B5EF4-FFF2-40B4-BE49-F238E27FC236}">
                <a16:creationId xmlns:a16="http://schemas.microsoft.com/office/drawing/2014/main" id="{648663FD-A521-468B-8654-D5D334F552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3023" y="2379023"/>
            <a:ext cx="4672458" cy="2441736"/>
          </a:xfrm>
          <a:prstGeom prst="round2Diag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79807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19C29F2D-7CAA-47D4-A5FB-C1DF8E8BC8D1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01" b="23333"/>
          <a:stretch/>
        </p:blipFill>
        <p:spPr bwMode="auto">
          <a:xfrm>
            <a:off x="10062928" y="113689"/>
            <a:ext cx="1136295" cy="38222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3.png">
            <a:extLst>
              <a:ext uri="{FF2B5EF4-FFF2-40B4-BE49-F238E27FC236}">
                <a16:creationId xmlns:a16="http://schemas.microsoft.com/office/drawing/2014/main" id="{10B5D935-B959-4BA0-85D1-CBE76EB9AF2A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1086011" y="38100"/>
            <a:ext cx="949470" cy="533401"/>
          </a:xfrm>
          <a:prstGeom prst="rect">
            <a:avLst/>
          </a:prstGeom>
          <a:ln/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99BAF495-D5AF-4EC4-98C9-34DC07647B0E}"/>
              </a:ext>
            </a:extLst>
          </p:cNvPr>
          <p:cNvSpPr/>
          <p:nvPr/>
        </p:nvSpPr>
        <p:spPr>
          <a:xfrm>
            <a:off x="9330319" y="647090"/>
            <a:ext cx="2861681" cy="2534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0000"/>
              </a:lnSpc>
              <a:spcAft>
                <a:spcPts val="0"/>
              </a:spcAft>
              <a:tabLst>
                <a:tab pos="3060065" algn="ctr"/>
                <a:tab pos="6120130" algn="r"/>
              </a:tabLst>
            </a:pPr>
            <a:r>
              <a:rPr lang="en-GB" sz="1000" dirty="0">
                <a:solidFill>
                  <a:srgbClr val="000000"/>
                </a:solidFill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IEA EBC Annex 83 on Positive Energy Districts</a:t>
            </a:r>
            <a:endParaRPr lang="it-IT" sz="1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56A62BDC-40E7-4177-98C2-9B050BFC5653}"/>
              </a:ext>
            </a:extLst>
          </p:cNvPr>
          <p:cNvSpPr txBox="1"/>
          <p:nvPr/>
        </p:nvSpPr>
        <p:spPr>
          <a:xfrm>
            <a:off x="65302" y="164191"/>
            <a:ext cx="87534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2F5496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Schedule: </a:t>
            </a:r>
            <a:r>
              <a:rPr lang="it-IT" sz="3000" b="1" dirty="0" err="1">
                <a:solidFill>
                  <a:srgbClr val="2F5496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Tuesday</a:t>
            </a:r>
            <a:endParaRPr lang="it-IT" sz="3000" b="1" dirty="0">
              <a:solidFill>
                <a:srgbClr val="2F5496"/>
              </a:solidFill>
              <a:latin typeface="Palatino Linotype" panose="0204050205050503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0B884A1-B2EB-4941-8384-41ACF19EC0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702075"/>
              </p:ext>
            </p:extLst>
          </p:nvPr>
        </p:nvGraphicFramePr>
        <p:xfrm>
          <a:off x="172878" y="1669715"/>
          <a:ext cx="4815840" cy="1554480"/>
        </p:xfrm>
        <a:graphic>
          <a:graphicData uri="http://schemas.openxmlformats.org/drawingml/2006/table">
            <a:tbl>
              <a:tblPr/>
              <a:tblGrid>
                <a:gridCol w="784860">
                  <a:extLst>
                    <a:ext uri="{9D8B030D-6E8A-4147-A177-3AD203B41FA5}">
                      <a16:colId xmlns:a16="http://schemas.microsoft.com/office/drawing/2014/main" val="2879309451"/>
                    </a:ext>
                  </a:extLst>
                </a:gridCol>
                <a:gridCol w="4030980">
                  <a:extLst>
                    <a:ext uri="{9D8B030D-6E8A-4147-A177-3AD203B41FA5}">
                      <a16:colId xmlns:a16="http://schemas.microsoft.com/office/drawing/2014/main" val="2289974683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fontAlgn="ctr"/>
                      <a:endParaRPr lang="it-IT" sz="1500">
                        <a:effectLst/>
                      </a:endParaRPr>
                    </a:p>
                    <a:p>
                      <a:pPr algn="ctr" rtl="0" fontAlgn="base"/>
                      <a:r>
                        <a:rPr lang="it-IT" sz="1500" b="0" i="0">
                          <a:effectLst/>
                          <a:latin typeface="Palatino Linotype" panose="02040502050505030304" pitchFamily="18" charset="0"/>
                        </a:rPr>
                        <a:t>09:00 – 11:00 </a:t>
                      </a:r>
                      <a:endParaRPr lang="it-IT" sz="1500" b="0" i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it-IT" sz="1500" dirty="0">
                        <a:effectLst/>
                      </a:endParaRPr>
                    </a:p>
                    <a:p>
                      <a:pPr algn="just" rtl="0" fontAlgn="base"/>
                      <a:r>
                        <a:rPr lang="it-IT" sz="1500" b="0" i="0" dirty="0">
                          <a:effectLst/>
                          <a:latin typeface="Palatino Linotype" panose="02040502050505030304" pitchFamily="18" charset="0"/>
                        </a:rPr>
                        <a:t>Lecture, Prof. Giuseppe </a:t>
                      </a:r>
                      <a:r>
                        <a:rPr lang="it-IT" sz="1500" b="0" i="0" dirty="0" err="1">
                          <a:effectLst/>
                          <a:latin typeface="Palatino Linotype" panose="02040502050505030304" pitchFamily="18" charset="0"/>
                        </a:rPr>
                        <a:t>Inturri</a:t>
                      </a:r>
                      <a:r>
                        <a:rPr lang="it-IT" sz="1500" b="0" i="0" dirty="0"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it-IT" sz="1500" b="0" i="0" dirty="0">
                        <a:effectLst/>
                      </a:endParaRPr>
                    </a:p>
                    <a:p>
                      <a:pPr algn="just" rtl="0" fontAlgn="base"/>
                      <a:r>
                        <a:rPr lang="it-IT" sz="1500" b="1" i="0" dirty="0" err="1">
                          <a:effectLst/>
                          <a:latin typeface="Palatino Linotype" panose="02040502050505030304" pitchFamily="18" charset="0"/>
                        </a:rPr>
                        <a:t>Mobility</a:t>
                      </a:r>
                      <a:r>
                        <a:rPr lang="it-IT" sz="1500" b="1" i="0" dirty="0">
                          <a:effectLst/>
                          <a:latin typeface="Palatino Linotype" panose="02040502050505030304" pitchFamily="18" charset="0"/>
                        </a:rPr>
                        <a:t> in Positive Energy </a:t>
                      </a:r>
                      <a:r>
                        <a:rPr lang="it-IT" sz="1500" b="1" i="0" dirty="0" err="1">
                          <a:effectLst/>
                          <a:latin typeface="Palatino Linotype" panose="02040502050505030304" pitchFamily="18" charset="0"/>
                        </a:rPr>
                        <a:t>Districts</a:t>
                      </a:r>
                      <a:r>
                        <a:rPr lang="it-IT" sz="1500" b="0" i="0" dirty="0"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it-IT" sz="15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4276867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fontAlgn="ctr"/>
                      <a:endParaRPr lang="it-IT" sz="1500">
                        <a:effectLst/>
                      </a:endParaRPr>
                    </a:p>
                    <a:p>
                      <a:pPr algn="ctr" rtl="0" fontAlgn="base"/>
                      <a:r>
                        <a:rPr lang="it-IT" sz="1500" b="0" i="0">
                          <a:effectLst/>
                          <a:latin typeface="Palatino Linotype" panose="02040502050505030304" pitchFamily="18" charset="0"/>
                        </a:rPr>
                        <a:t>11:30 – 18:30 </a:t>
                      </a:r>
                      <a:endParaRPr lang="it-IT" sz="1500" b="0" i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en-US" sz="1500" dirty="0">
                        <a:effectLst/>
                      </a:endParaRPr>
                    </a:p>
                    <a:p>
                      <a:pPr algn="just" rtl="0" fontAlgn="base"/>
                      <a:r>
                        <a:rPr lang="en-US" sz="1500" b="0" i="1" dirty="0">
                          <a:effectLst/>
                          <a:latin typeface="Palatino Linotype" panose="02040502050505030304" pitchFamily="18" charset="0"/>
                        </a:rPr>
                        <a:t>Social activity: Black Sand Beach</a:t>
                      </a:r>
                      <a:r>
                        <a:rPr lang="en-US" sz="1500" b="0" i="0" dirty="0"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en-US" sz="15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1444693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03C57F72-C001-44F8-AB2E-2E5EA8F24F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9506" y="1682004"/>
            <a:ext cx="6432934" cy="48188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5686EB9-30DE-4D0E-8CE9-9AC8953045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5412" y="3873162"/>
            <a:ext cx="3585322" cy="2206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2984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19C29F2D-7CAA-47D4-A5FB-C1DF8E8BC8D1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01" b="23333"/>
          <a:stretch/>
        </p:blipFill>
        <p:spPr bwMode="auto">
          <a:xfrm>
            <a:off x="10062928" y="113689"/>
            <a:ext cx="1136295" cy="38222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3.png">
            <a:extLst>
              <a:ext uri="{FF2B5EF4-FFF2-40B4-BE49-F238E27FC236}">
                <a16:creationId xmlns:a16="http://schemas.microsoft.com/office/drawing/2014/main" id="{10B5D935-B959-4BA0-85D1-CBE76EB9AF2A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1086011" y="38100"/>
            <a:ext cx="949470" cy="533401"/>
          </a:xfrm>
          <a:prstGeom prst="rect">
            <a:avLst/>
          </a:prstGeom>
          <a:ln/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99BAF495-D5AF-4EC4-98C9-34DC07647B0E}"/>
              </a:ext>
            </a:extLst>
          </p:cNvPr>
          <p:cNvSpPr/>
          <p:nvPr/>
        </p:nvSpPr>
        <p:spPr>
          <a:xfrm>
            <a:off x="9330319" y="647090"/>
            <a:ext cx="2861681" cy="2534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0000"/>
              </a:lnSpc>
              <a:spcAft>
                <a:spcPts val="0"/>
              </a:spcAft>
              <a:tabLst>
                <a:tab pos="3060065" algn="ctr"/>
                <a:tab pos="6120130" algn="r"/>
              </a:tabLst>
            </a:pPr>
            <a:r>
              <a:rPr lang="en-GB" sz="1000" dirty="0">
                <a:solidFill>
                  <a:srgbClr val="000000"/>
                </a:solidFill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IEA EBC Annex 83 on Positive Energy Districts</a:t>
            </a:r>
            <a:endParaRPr lang="it-IT" sz="1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56A62BDC-40E7-4177-98C2-9B050BFC5653}"/>
              </a:ext>
            </a:extLst>
          </p:cNvPr>
          <p:cNvSpPr txBox="1"/>
          <p:nvPr/>
        </p:nvSpPr>
        <p:spPr>
          <a:xfrm>
            <a:off x="65302" y="164191"/>
            <a:ext cx="87534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2F5496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Schedule: Wednesday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6CC8D24B-3090-4CB1-8931-468856254D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4747041"/>
              </p:ext>
            </p:extLst>
          </p:nvPr>
        </p:nvGraphicFramePr>
        <p:xfrm>
          <a:off x="266980" y="1445987"/>
          <a:ext cx="8753475" cy="4843848"/>
        </p:xfrm>
        <a:graphic>
          <a:graphicData uri="http://schemas.openxmlformats.org/drawingml/2006/table">
            <a:tbl>
              <a:tblPr/>
              <a:tblGrid>
                <a:gridCol w="1426594">
                  <a:extLst>
                    <a:ext uri="{9D8B030D-6E8A-4147-A177-3AD203B41FA5}">
                      <a16:colId xmlns:a16="http://schemas.microsoft.com/office/drawing/2014/main" val="937385110"/>
                    </a:ext>
                  </a:extLst>
                </a:gridCol>
                <a:gridCol w="7326881">
                  <a:extLst>
                    <a:ext uri="{9D8B030D-6E8A-4147-A177-3AD203B41FA5}">
                      <a16:colId xmlns:a16="http://schemas.microsoft.com/office/drawing/2014/main" val="308195294"/>
                    </a:ext>
                  </a:extLst>
                </a:gridCol>
              </a:tblGrid>
              <a:tr h="600184">
                <a:tc>
                  <a:txBody>
                    <a:bodyPr/>
                    <a:lstStyle/>
                    <a:p>
                      <a:pPr fontAlgn="ctr"/>
                      <a:endParaRPr lang="it-IT" sz="1500">
                        <a:effectLst/>
                      </a:endParaRPr>
                    </a:p>
                    <a:p>
                      <a:pPr algn="ctr" rtl="0" fontAlgn="base"/>
                      <a:r>
                        <a:rPr lang="it-IT" sz="1500" b="0" i="0">
                          <a:effectLst/>
                          <a:latin typeface="Palatino Linotype" panose="02040502050505030304" pitchFamily="18" charset="0"/>
                        </a:rPr>
                        <a:t>09:00 – 11:00 </a:t>
                      </a:r>
                      <a:endParaRPr lang="it-IT" sz="1500" b="0" i="0">
                        <a:effectLst/>
                      </a:endParaRPr>
                    </a:p>
                  </a:txBody>
                  <a:tcPr marL="75023" marR="75023" marT="37512" marB="37512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00" dirty="0">
                        <a:effectLst/>
                      </a:endParaRPr>
                    </a:p>
                    <a:p>
                      <a:pPr algn="just" rtl="0" fontAlgn="base"/>
                      <a:r>
                        <a:rPr lang="en-US" sz="1500" b="0" i="0" dirty="0">
                          <a:effectLst/>
                          <a:latin typeface="Palatino Linotype" panose="02040502050505030304" pitchFamily="18" charset="0"/>
                        </a:rPr>
                        <a:t>Lecture, Dr. </a:t>
                      </a:r>
                      <a:r>
                        <a:rPr lang="en-US" sz="1500" b="0" i="0" dirty="0" err="1">
                          <a:effectLst/>
                          <a:latin typeface="Palatino Linotype" panose="02040502050505030304" pitchFamily="18" charset="0"/>
                        </a:rPr>
                        <a:t>Abolfazl</a:t>
                      </a:r>
                      <a:r>
                        <a:rPr lang="en-US" sz="1500" b="0" i="0" dirty="0">
                          <a:effectLst/>
                          <a:latin typeface="Palatino Linotype" panose="02040502050505030304" pitchFamily="18" charset="0"/>
                        </a:rPr>
                        <a:t> Rezaei </a:t>
                      </a:r>
                      <a:endParaRPr lang="en-US" sz="1500" b="0" i="0" dirty="0">
                        <a:effectLst/>
                      </a:endParaRPr>
                    </a:p>
                    <a:p>
                      <a:pPr algn="just" rtl="0" fontAlgn="base"/>
                      <a:r>
                        <a:rPr lang="en-US" sz="1500" b="1" i="0" dirty="0">
                          <a:effectLst/>
                          <a:latin typeface="Palatino Linotype" panose="02040502050505030304" pitchFamily="18" charset="0"/>
                        </a:rPr>
                        <a:t>Renewable-based energy systems in districts</a:t>
                      </a:r>
                      <a:r>
                        <a:rPr lang="en-US" sz="1500" b="0" i="0" dirty="0"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en-US" sz="1500" b="0" i="0" dirty="0">
                        <a:effectLst/>
                      </a:endParaRPr>
                    </a:p>
                  </a:txBody>
                  <a:tcPr marL="75023" marR="75023" marT="37512" marB="37512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0640274"/>
                  </a:ext>
                </a:extLst>
              </a:tr>
              <a:tr h="600184">
                <a:tc>
                  <a:txBody>
                    <a:bodyPr/>
                    <a:lstStyle/>
                    <a:p>
                      <a:pPr fontAlgn="ctr"/>
                      <a:endParaRPr lang="it-IT" sz="1500">
                        <a:effectLst/>
                      </a:endParaRPr>
                    </a:p>
                    <a:p>
                      <a:pPr algn="ctr" rtl="0" fontAlgn="base"/>
                      <a:r>
                        <a:rPr lang="it-IT" sz="1500" b="0" i="0">
                          <a:effectLst/>
                          <a:latin typeface="Palatino Linotype" panose="02040502050505030304" pitchFamily="18" charset="0"/>
                        </a:rPr>
                        <a:t>11:00 – 11:30 </a:t>
                      </a:r>
                      <a:endParaRPr lang="it-IT" sz="1500" b="0" i="0">
                        <a:effectLst/>
                      </a:endParaRPr>
                    </a:p>
                  </a:txBody>
                  <a:tcPr marL="75023" marR="75023" marT="37512" marB="37512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it-IT" sz="1500" dirty="0">
                        <a:effectLst/>
                      </a:endParaRPr>
                    </a:p>
                    <a:p>
                      <a:pPr algn="just" rtl="0" fontAlgn="base"/>
                      <a:r>
                        <a:rPr lang="it-IT" sz="1500" b="0" i="1" dirty="0">
                          <a:effectLst/>
                          <a:latin typeface="Palatino Linotype" panose="02040502050505030304" pitchFamily="18" charset="0"/>
                        </a:rPr>
                        <a:t>Break</a:t>
                      </a:r>
                      <a:r>
                        <a:rPr lang="it-IT" sz="1500" b="0" i="0" dirty="0"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it-IT" sz="1500" b="0" i="0" dirty="0">
                        <a:effectLst/>
                      </a:endParaRPr>
                    </a:p>
                  </a:txBody>
                  <a:tcPr marL="75023" marR="75023" marT="37512" marB="37512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2647397"/>
                  </a:ext>
                </a:extLst>
              </a:tr>
              <a:tr h="600184">
                <a:tc>
                  <a:txBody>
                    <a:bodyPr/>
                    <a:lstStyle/>
                    <a:p>
                      <a:pPr fontAlgn="ctr"/>
                      <a:endParaRPr lang="it-IT" sz="1500">
                        <a:effectLst/>
                      </a:endParaRPr>
                    </a:p>
                    <a:p>
                      <a:pPr algn="ctr" rtl="0" fontAlgn="base"/>
                      <a:r>
                        <a:rPr lang="it-IT" sz="1500" b="0" i="0">
                          <a:effectLst/>
                          <a:latin typeface="Palatino Linotype" panose="02040502050505030304" pitchFamily="18" charset="0"/>
                        </a:rPr>
                        <a:t>11:30 – 13:30 </a:t>
                      </a:r>
                      <a:endParaRPr lang="it-IT" sz="1500" b="0" i="0">
                        <a:effectLst/>
                      </a:endParaRPr>
                    </a:p>
                  </a:txBody>
                  <a:tcPr marL="75023" marR="75023" marT="37512" marB="37512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en-US" sz="1500" dirty="0">
                        <a:effectLst/>
                      </a:endParaRPr>
                    </a:p>
                    <a:p>
                      <a:pPr algn="just" rtl="0" fontAlgn="base"/>
                      <a:r>
                        <a:rPr lang="en-US" sz="1500" b="0" i="0" dirty="0">
                          <a:effectLst/>
                          <a:latin typeface="Palatino Linotype" panose="02040502050505030304" pitchFamily="18" charset="0"/>
                        </a:rPr>
                        <a:t>Group activity, Dr. </a:t>
                      </a:r>
                      <a:r>
                        <a:rPr lang="en-US" sz="1500" b="0" i="0" dirty="0" err="1">
                          <a:effectLst/>
                          <a:latin typeface="Palatino Linotype" panose="02040502050505030304" pitchFamily="18" charset="0"/>
                        </a:rPr>
                        <a:t>Abolfazl</a:t>
                      </a:r>
                      <a:r>
                        <a:rPr lang="en-US" sz="1500" b="0" i="0" dirty="0">
                          <a:effectLst/>
                          <a:latin typeface="Palatino Linotype" panose="02040502050505030304" pitchFamily="18" charset="0"/>
                        </a:rPr>
                        <a:t> Rezaei </a:t>
                      </a:r>
                      <a:endParaRPr lang="en-US" sz="1500" b="0" i="0" dirty="0">
                        <a:effectLst/>
                      </a:endParaRPr>
                    </a:p>
                    <a:p>
                      <a:pPr algn="just" rtl="0" fontAlgn="base"/>
                      <a:r>
                        <a:rPr lang="en-US" sz="1500" b="1" i="0" dirty="0">
                          <a:effectLst/>
                          <a:latin typeface="Palatino Linotype" panose="02040502050505030304" pitchFamily="18" charset="0"/>
                        </a:rPr>
                        <a:t>Simulation of load curves and components</a:t>
                      </a:r>
                      <a:r>
                        <a:rPr lang="en-US" sz="1500" b="0" i="0" dirty="0"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en-US" sz="1500" b="0" i="0" dirty="0">
                        <a:effectLst/>
                      </a:endParaRPr>
                    </a:p>
                  </a:txBody>
                  <a:tcPr marL="75023" marR="75023" marT="37512" marB="37512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D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8853982"/>
                  </a:ext>
                </a:extLst>
              </a:tr>
              <a:tr h="600184">
                <a:tc>
                  <a:txBody>
                    <a:bodyPr/>
                    <a:lstStyle/>
                    <a:p>
                      <a:pPr fontAlgn="ctr"/>
                      <a:endParaRPr lang="it-IT" sz="1500">
                        <a:effectLst/>
                      </a:endParaRPr>
                    </a:p>
                    <a:p>
                      <a:pPr algn="ctr" rtl="0" fontAlgn="base"/>
                      <a:r>
                        <a:rPr lang="it-IT" sz="1500" b="0" i="0">
                          <a:effectLst/>
                          <a:latin typeface="Palatino Linotype" panose="02040502050505030304" pitchFamily="18" charset="0"/>
                        </a:rPr>
                        <a:t>13:30 – 14:30 </a:t>
                      </a:r>
                      <a:endParaRPr lang="it-IT" sz="1500" b="0" i="0">
                        <a:effectLst/>
                      </a:endParaRPr>
                    </a:p>
                  </a:txBody>
                  <a:tcPr marL="75023" marR="75023" marT="37512" marB="37512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it-IT" sz="1500" dirty="0">
                        <a:effectLst/>
                      </a:endParaRPr>
                    </a:p>
                    <a:p>
                      <a:pPr algn="just" rtl="0" fontAlgn="base"/>
                      <a:r>
                        <a:rPr lang="it-IT" sz="1500" b="0" i="1" dirty="0">
                          <a:effectLst/>
                          <a:latin typeface="Palatino Linotype" panose="02040502050505030304" pitchFamily="18" charset="0"/>
                        </a:rPr>
                        <a:t>Lunch</a:t>
                      </a:r>
                      <a:r>
                        <a:rPr lang="it-IT" sz="1500" b="0" i="0" dirty="0"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it-IT" sz="1500" b="0" i="0" dirty="0">
                        <a:effectLst/>
                      </a:endParaRPr>
                    </a:p>
                  </a:txBody>
                  <a:tcPr marL="75023" marR="75023" marT="37512" marB="37512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3023571"/>
                  </a:ext>
                </a:extLst>
              </a:tr>
              <a:tr h="750231">
                <a:tc>
                  <a:txBody>
                    <a:bodyPr/>
                    <a:lstStyle/>
                    <a:p>
                      <a:pPr fontAlgn="ctr"/>
                      <a:endParaRPr lang="it-IT" sz="1500">
                        <a:effectLst/>
                      </a:endParaRPr>
                    </a:p>
                    <a:p>
                      <a:pPr algn="ctr" rtl="0" fontAlgn="base"/>
                      <a:r>
                        <a:rPr lang="it-IT" sz="1500" b="0" i="0">
                          <a:effectLst/>
                          <a:latin typeface="Palatino Linotype" panose="02040502050505030304" pitchFamily="18" charset="0"/>
                        </a:rPr>
                        <a:t>14:30 – 16:30 </a:t>
                      </a:r>
                      <a:endParaRPr lang="it-IT" sz="1500" b="0" i="0">
                        <a:effectLst/>
                      </a:endParaRPr>
                    </a:p>
                  </a:txBody>
                  <a:tcPr marL="75023" marR="75023" marT="37512" marB="37512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en-US" sz="1500">
                        <a:effectLst/>
                      </a:endParaRPr>
                    </a:p>
                    <a:p>
                      <a:pPr algn="just" rtl="0" fontAlgn="base"/>
                      <a:r>
                        <a:rPr lang="en-US" sz="1500" b="0" i="0">
                          <a:effectLst/>
                          <a:latin typeface="Palatino Linotype" panose="02040502050505030304" pitchFamily="18" charset="0"/>
                        </a:rPr>
                        <a:t>Lecture, Prof. Rosaria Volpe </a:t>
                      </a:r>
                      <a:endParaRPr lang="en-US" sz="1500" b="0" i="0">
                        <a:effectLst/>
                      </a:endParaRPr>
                    </a:p>
                    <a:p>
                      <a:pPr algn="just" rtl="0" fontAlgn="base"/>
                      <a:r>
                        <a:rPr lang="en-US" sz="1500" b="1" i="0">
                          <a:effectLst/>
                          <a:latin typeface="Palatino Linotype" panose="02040502050505030304" pitchFamily="18" charset="0"/>
                        </a:rPr>
                        <a:t>Energy audits and monitoring for Positive Energy Districts</a:t>
                      </a:r>
                      <a:r>
                        <a:rPr lang="en-US" sz="1500" b="0" i="0"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en-US" sz="1500" b="0" i="0">
                        <a:effectLst/>
                      </a:endParaRPr>
                    </a:p>
                  </a:txBody>
                  <a:tcPr marL="75023" marR="75023" marT="37512" marB="37512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6600326"/>
                  </a:ext>
                </a:extLst>
              </a:tr>
              <a:tr h="600184">
                <a:tc>
                  <a:txBody>
                    <a:bodyPr/>
                    <a:lstStyle/>
                    <a:p>
                      <a:pPr fontAlgn="ctr"/>
                      <a:endParaRPr lang="it-IT" sz="1500">
                        <a:effectLst/>
                      </a:endParaRPr>
                    </a:p>
                    <a:p>
                      <a:pPr algn="ctr" rtl="0" fontAlgn="base"/>
                      <a:r>
                        <a:rPr lang="it-IT" sz="1500" b="0" i="0">
                          <a:effectLst/>
                          <a:latin typeface="Palatino Linotype" panose="02040502050505030304" pitchFamily="18" charset="0"/>
                        </a:rPr>
                        <a:t>16:30 – 16:45 </a:t>
                      </a:r>
                      <a:endParaRPr lang="it-IT" sz="1500" b="0" i="0">
                        <a:effectLst/>
                      </a:endParaRPr>
                    </a:p>
                  </a:txBody>
                  <a:tcPr marL="75023" marR="75023" marT="37512" marB="37512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it-IT" sz="1500">
                        <a:effectLst/>
                      </a:endParaRPr>
                    </a:p>
                    <a:p>
                      <a:pPr algn="just" rtl="0" fontAlgn="base"/>
                      <a:r>
                        <a:rPr lang="it-IT" sz="1500" b="0" i="1">
                          <a:effectLst/>
                          <a:latin typeface="Palatino Linotype" panose="02040502050505030304" pitchFamily="18" charset="0"/>
                        </a:rPr>
                        <a:t>Break</a:t>
                      </a:r>
                      <a:r>
                        <a:rPr lang="it-IT" sz="1500" b="0" i="0"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it-IT" sz="1500" b="0" i="0">
                        <a:effectLst/>
                      </a:endParaRPr>
                    </a:p>
                  </a:txBody>
                  <a:tcPr marL="75023" marR="75023" marT="37512" marB="37512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3166052"/>
                  </a:ext>
                </a:extLst>
              </a:tr>
              <a:tr h="600184">
                <a:tc>
                  <a:txBody>
                    <a:bodyPr/>
                    <a:lstStyle/>
                    <a:p>
                      <a:pPr fontAlgn="ctr"/>
                      <a:endParaRPr lang="it-IT" sz="1500">
                        <a:effectLst/>
                      </a:endParaRPr>
                    </a:p>
                    <a:p>
                      <a:pPr algn="ctr" rtl="0" fontAlgn="base"/>
                      <a:r>
                        <a:rPr lang="it-IT" sz="1500" b="0" i="0">
                          <a:effectLst/>
                          <a:latin typeface="Palatino Linotype" panose="02040502050505030304" pitchFamily="18" charset="0"/>
                        </a:rPr>
                        <a:t>16:45 – 18:45 </a:t>
                      </a:r>
                      <a:endParaRPr lang="it-IT" sz="1500" b="0" i="0">
                        <a:effectLst/>
                      </a:endParaRPr>
                    </a:p>
                  </a:txBody>
                  <a:tcPr marL="75023" marR="75023" marT="37512" marB="37512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en-US" sz="1500" dirty="0">
                        <a:effectLst/>
                      </a:endParaRPr>
                    </a:p>
                    <a:p>
                      <a:pPr algn="just" rtl="0" fontAlgn="base"/>
                      <a:r>
                        <a:rPr lang="en-US" sz="1500" b="0" i="0" dirty="0">
                          <a:effectLst/>
                          <a:latin typeface="Palatino Linotype" panose="02040502050505030304" pitchFamily="18" charset="0"/>
                        </a:rPr>
                        <a:t>Group activity, Prof. Rosaria Volpe </a:t>
                      </a:r>
                      <a:endParaRPr lang="en-US" sz="1500" b="0" i="0" dirty="0">
                        <a:effectLst/>
                      </a:endParaRPr>
                    </a:p>
                    <a:p>
                      <a:pPr algn="just" rtl="0" fontAlgn="base"/>
                      <a:r>
                        <a:rPr lang="en-US" sz="1500" b="1" i="0" dirty="0">
                          <a:effectLst/>
                          <a:latin typeface="Palatino Linotype" panose="02040502050505030304" pitchFamily="18" charset="0"/>
                        </a:rPr>
                        <a:t>Control and CUSUM charts for PEDs</a:t>
                      </a:r>
                      <a:r>
                        <a:rPr lang="en-US" sz="1500" b="0" i="0" dirty="0"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en-US" sz="1500" b="0" i="0" dirty="0">
                        <a:effectLst/>
                      </a:endParaRPr>
                    </a:p>
                  </a:txBody>
                  <a:tcPr marL="75023" marR="75023" marT="37512" marB="37512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D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4248477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795A35F9-15E8-433F-9F56-012B48C747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9789" y="1051673"/>
            <a:ext cx="3964607" cy="2638266"/>
          </a:xfrm>
          <a:prstGeom prst="ellipse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37FEDB2-9FFB-4334-9630-D66FF38039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9317" y="4222935"/>
            <a:ext cx="4198172" cy="2186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341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19C29F2D-7CAA-47D4-A5FB-C1DF8E8BC8D1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01" b="23333"/>
          <a:stretch/>
        </p:blipFill>
        <p:spPr bwMode="auto">
          <a:xfrm>
            <a:off x="10062928" y="113689"/>
            <a:ext cx="1136295" cy="38222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3.png">
            <a:extLst>
              <a:ext uri="{FF2B5EF4-FFF2-40B4-BE49-F238E27FC236}">
                <a16:creationId xmlns:a16="http://schemas.microsoft.com/office/drawing/2014/main" id="{10B5D935-B959-4BA0-85D1-CBE76EB9AF2A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1086011" y="38100"/>
            <a:ext cx="949470" cy="533401"/>
          </a:xfrm>
          <a:prstGeom prst="rect">
            <a:avLst/>
          </a:prstGeom>
          <a:ln/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99BAF495-D5AF-4EC4-98C9-34DC07647B0E}"/>
              </a:ext>
            </a:extLst>
          </p:cNvPr>
          <p:cNvSpPr/>
          <p:nvPr/>
        </p:nvSpPr>
        <p:spPr>
          <a:xfrm>
            <a:off x="9330319" y="647090"/>
            <a:ext cx="2861681" cy="2534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0000"/>
              </a:lnSpc>
              <a:spcAft>
                <a:spcPts val="0"/>
              </a:spcAft>
              <a:tabLst>
                <a:tab pos="3060065" algn="ctr"/>
                <a:tab pos="6120130" algn="r"/>
              </a:tabLst>
            </a:pPr>
            <a:r>
              <a:rPr lang="en-GB" sz="1000" dirty="0">
                <a:solidFill>
                  <a:srgbClr val="000000"/>
                </a:solidFill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IEA EBC Annex 83 on Positive Energy Districts</a:t>
            </a:r>
            <a:endParaRPr lang="it-IT" sz="1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56A62BDC-40E7-4177-98C2-9B050BFC5653}"/>
              </a:ext>
            </a:extLst>
          </p:cNvPr>
          <p:cNvSpPr txBox="1"/>
          <p:nvPr/>
        </p:nvSpPr>
        <p:spPr>
          <a:xfrm>
            <a:off x="65302" y="164191"/>
            <a:ext cx="87534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2F5496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Schedule: </a:t>
            </a:r>
            <a:r>
              <a:rPr lang="it-IT" sz="3000" b="1" dirty="0" err="1">
                <a:solidFill>
                  <a:srgbClr val="2F5496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Thursday</a:t>
            </a:r>
            <a:endParaRPr lang="it-IT" sz="3000" b="1" dirty="0">
              <a:solidFill>
                <a:srgbClr val="2F5496"/>
              </a:solidFill>
              <a:latin typeface="Palatino Linotype" panose="0204050205050503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6E4D16A-6D27-4A23-9D25-EF4D7305A8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2840712"/>
              </p:ext>
            </p:extLst>
          </p:nvPr>
        </p:nvGraphicFramePr>
        <p:xfrm>
          <a:off x="65302" y="1416381"/>
          <a:ext cx="10659880" cy="4794529"/>
        </p:xfrm>
        <a:graphic>
          <a:graphicData uri="http://schemas.openxmlformats.org/drawingml/2006/table">
            <a:tbl>
              <a:tblPr/>
              <a:tblGrid>
                <a:gridCol w="1712899">
                  <a:extLst>
                    <a:ext uri="{9D8B030D-6E8A-4147-A177-3AD203B41FA5}">
                      <a16:colId xmlns:a16="http://schemas.microsoft.com/office/drawing/2014/main" val="3003683087"/>
                    </a:ext>
                  </a:extLst>
                </a:gridCol>
                <a:gridCol w="8946981">
                  <a:extLst>
                    <a:ext uri="{9D8B030D-6E8A-4147-A177-3AD203B41FA5}">
                      <a16:colId xmlns:a16="http://schemas.microsoft.com/office/drawing/2014/main" val="831100585"/>
                    </a:ext>
                  </a:extLst>
                </a:gridCol>
              </a:tblGrid>
              <a:tr h="842194">
                <a:tc>
                  <a:txBody>
                    <a:bodyPr/>
                    <a:lstStyle/>
                    <a:p>
                      <a:pPr fontAlgn="ctr"/>
                      <a:endParaRPr lang="it-IT" sz="1500">
                        <a:effectLst/>
                      </a:endParaRPr>
                    </a:p>
                    <a:p>
                      <a:pPr algn="ctr" rtl="0" fontAlgn="base"/>
                      <a:r>
                        <a:rPr lang="it-IT" sz="1500" b="0" i="0">
                          <a:effectLst/>
                          <a:latin typeface="Palatino Linotype" panose="02040502050505030304" pitchFamily="18" charset="0"/>
                        </a:rPr>
                        <a:t>09:00 – 11:00 </a:t>
                      </a:r>
                      <a:endParaRPr lang="it-IT" sz="1500" b="0" i="0">
                        <a:effectLst/>
                      </a:endParaRPr>
                    </a:p>
                  </a:txBody>
                  <a:tcPr marL="70183" marR="70183" marT="35091" marB="35091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it-IT" sz="1500">
                        <a:effectLst/>
                      </a:endParaRPr>
                    </a:p>
                    <a:p>
                      <a:pPr algn="just" rtl="0" fontAlgn="base"/>
                      <a:r>
                        <a:rPr lang="it-IT" sz="1500" b="0" i="0">
                          <a:effectLst/>
                          <a:latin typeface="Palatino Linotype" panose="02040502050505030304" pitchFamily="18" charset="0"/>
                        </a:rPr>
                        <a:t>Lecture, Prof. Maurizio Cellura and Prof. Francesco Guarino </a:t>
                      </a:r>
                      <a:endParaRPr lang="it-IT" sz="1500" b="0" i="0">
                        <a:effectLst/>
                      </a:endParaRPr>
                    </a:p>
                    <a:p>
                      <a:pPr algn="just" rtl="0" fontAlgn="base"/>
                      <a:r>
                        <a:rPr lang="it-IT" sz="1500" b="1" i="0">
                          <a:effectLst/>
                          <a:latin typeface="Palatino Linotype" panose="02040502050505030304" pitchFamily="18" charset="0"/>
                        </a:rPr>
                        <a:t>Positive Energy Districts case-studies: towards an urban carbon footprint</a:t>
                      </a:r>
                      <a:r>
                        <a:rPr lang="it-IT" sz="1500" b="0" i="0"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it-IT" sz="1500" b="0" i="0">
                        <a:effectLst/>
                      </a:endParaRPr>
                    </a:p>
                  </a:txBody>
                  <a:tcPr marL="70183" marR="70183" marT="35091" marB="35091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6041964"/>
                  </a:ext>
                </a:extLst>
              </a:tr>
              <a:tr h="561463">
                <a:tc>
                  <a:txBody>
                    <a:bodyPr/>
                    <a:lstStyle/>
                    <a:p>
                      <a:pPr fontAlgn="ctr"/>
                      <a:endParaRPr lang="it-IT" sz="1500">
                        <a:effectLst/>
                      </a:endParaRPr>
                    </a:p>
                    <a:p>
                      <a:pPr algn="ctr" rtl="0" fontAlgn="base"/>
                      <a:r>
                        <a:rPr lang="it-IT" sz="1500" b="0" i="0">
                          <a:effectLst/>
                          <a:latin typeface="Palatino Linotype" panose="02040502050505030304" pitchFamily="18" charset="0"/>
                        </a:rPr>
                        <a:t>11:00 – 11:30 </a:t>
                      </a:r>
                      <a:endParaRPr lang="it-IT" sz="1500" b="0" i="0">
                        <a:effectLst/>
                      </a:endParaRPr>
                    </a:p>
                  </a:txBody>
                  <a:tcPr marL="70183" marR="70183" marT="35091" marB="35091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it-IT" sz="1500" dirty="0">
                        <a:effectLst/>
                      </a:endParaRPr>
                    </a:p>
                    <a:p>
                      <a:pPr algn="just" rtl="0" fontAlgn="base"/>
                      <a:r>
                        <a:rPr lang="it-IT" sz="1500" b="0" i="1" dirty="0">
                          <a:effectLst/>
                          <a:latin typeface="Palatino Linotype" panose="02040502050505030304" pitchFamily="18" charset="0"/>
                        </a:rPr>
                        <a:t>Break</a:t>
                      </a:r>
                      <a:r>
                        <a:rPr lang="it-IT" sz="1500" b="0" i="0" dirty="0"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it-IT" sz="1500" b="0" i="0" dirty="0">
                        <a:effectLst/>
                      </a:endParaRPr>
                    </a:p>
                  </a:txBody>
                  <a:tcPr marL="70183" marR="70183" marT="35091" marB="35091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338794"/>
                  </a:ext>
                </a:extLst>
              </a:tr>
              <a:tr h="701829">
                <a:tc>
                  <a:txBody>
                    <a:bodyPr/>
                    <a:lstStyle/>
                    <a:p>
                      <a:pPr fontAlgn="ctr"/>
                      <a:endParaRPr lang="it-IT" sz="1500">
                        <a:effectLst/>
                      </a:endParaRPr>
                    </a:p>
                    <a:p>
                      <a:pPr algn="ctr" rtl="0" fontAlgn="base"/>
                      <a:r>
                        <a:rPr lang="it-IT" sz="1500" b="0" i="0">
                          <a:effectLst/>
                          <a:latin typeface="Palatino Linotype" panose="02040502050505030304" pitchFamily="18" charset="0"/>
                        </a:rPr>
                        <a:t>11:30 – 13:30 </a:t>
                      </a:r>
                      <a:endParaRPr lang="it-IT" sz="1500" b="0" i="0">
                        <a:effectLst/>
                      </a:endParaRPr>
                    </a:p>
                  </a:txBody>
                  <a:tcPr marL="70183" marR="70183" marT="35091" marB="35091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en-US" sz="1500" dirty="0">
                        <a:effectLst/>
                      </a:endParaRPr>
                    </a:p>
                    <a:p>
                      <a:pPr algn="just" rtl="0" fontAlgn="base"/>
                      <a:r>
                        <a:rPr lang="en-US" sz="1500" b="0" i="0" dirty="0">
                          <a:effectLst/>
                          <a:latin typeface="Palatino Linotype" panose="02040502050505030304" pitchFamily="18" charset="0"/>
                        </a:rPr>
                        <a:t>Group activity, Prof. Maurizio </a:t>
                      </a:r>
                      <a:r>
                        <a:rPr lang="en-US" sz="1500" b="0" i="0" dirty="0" err="1">
                          <a:effectLst/>
                          <a:latin typeface="Palatino Linotype" panose="02040502050505030304" pitchFamily="18" charset="0"/>
                        </a:rPr>
                        <a:t>Cellura</a:t>
                      </a:r>
                      <a:r>
                        <a:rPr lang="en-US" sz="1500" b="0" i="0" dirty="0">
                          <a:effectLst/>
                          <a:latin typeface="Palatino Linotype" panose="02040502050505030304" pitchFamily="18" charset="0"/>
                        </a:rPr>
                        <a:t> and Prof. Francesco Guarino </a:t>
                      </a:r>
                      <a:endParaRPr lang="en-US" sz="1500" b="0" i="0" dirty="0">
                        <a:effectLst/>
                      </a:endParaRPr>
                    </a:p>
                    <a:p>
                      <a:pPr algn="just" rtl="0" fontAlgn="base"/>
                      <a:r>
                        <a:rPr lang="en-US" sz="1500" b="1" i="0" dirty="0">
                          <a:effectLst/>
                          <a:latin typeface="Palatino Linotype" panose="02040502050505030304" pitchFamily="18" charset="0"/>
                        </a:rPr>
                        <a:t>Energy and carbon balance calculations</a:t>
                      </a:r>
                      <a:r>
                        <a:rPr lang="en-US" sz="1500" b="0" i="0" dirty="0"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en-US" sz="1500" b="0" i="0" dirty="0">
                        <a:effectLst/>
                      </a:endParaRPr>
                    </a:p>
                  </a:txBody>
                  <a:tcPr marL="70183" marR="70183" marT="35091" marB="35091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D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5276876"/>
                  </a:ext>
                </a:extLst>
              </a:tr>
              <a:tr h="561463">
                <a:tc>
                  <a:txBody>
                    <a:bodyPr/>
                    <a:lstStyle/>
                    <a:p>
                      <a:pPr fontAlgn="ctr"/>
                      <a:endParaRPr lang="it-IT" sz="1500">
                        <a:effectLst/>
                      </a:endParaRPr>
                    </a:p>
                    <a:p>
                      <a:pPr algn="ctr" rtl="0" fontAlgn="base"/>
                      <a:r>
                        <a:rPr lang="it-IT" sz="1500" b="0" i="0">
                          <a:effectLst/>
                          <a:latin typeface="Palatino Linotype" panose="02040502050505030304" pitchFamily="18" charset="0"/>
                        </a:rPr>
                        <a:t>13:30 – 14:30 </a:t>
                      </a:r>
                      <a:endParaRPr lang="it-IT" sz="1500" b="0" i="0">
                        <a:effectLst/>
                      </a:endParaRPr>
                    </a:p>
                  </a:txBody>
                  <a:tcPr marL="70183" marR="70183" marT="35091" marB="35091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it-IT" sz="1500" dirty="0">
                        <a:effectLst/>
                      </a:endParaRPr>
                    </a:p>
                    <a:p>
                      <a:pPr algn="just" rtl="0" fontAlgn="base"/>
                      <a:r>
                        <a:rPr lang="it-IT" sz="1500" b="0" i="1" dirty="0">
                          <a:effectLst/>
                          <a:latin typeface="Palatino Linotype" panose="02040502050505030304" pitchFamily="18" charset="0"/>
                        </a:rPr>
                        <a:t>Lunch</a:t>
                      </a:r>
                      <a:r>
                        <a:rPr lang="it-IT" sz="1500" b="0" i="0" dirty="0"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it-IT" sz="1500" b="0" i="0" dirty="0">
                        <a:effectLst/>
                      </a:endParaRPr>
                    </a:p>
                  </a:txBody>
                  <a:tcPr marL="70183" marR="70183" marT="35091" marB="35091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3019561"/>
                  </a:ext>
                </a:extLst>
              </a:tr>
              <a:tr h="561463">
                <a:tc>
                  <a:txBody>
                    <a:bodyPr/>
                    <a:lstStyle/>
                    <a:p>
                      <a:pPr fontAlgn="ctr"/>
                      <a:endParaRPr lang="it-IT" sz="1500">
                        <a:effectLst/>
                      </a:endParaRPr>
                    </a:p>
                    <a:p>
                      <a:pPr algn="ctr" rtl="0" fontAlgn="base"/>
                      <a:r>
                        <a:rPr lang="it-IT" sz="1500" b="0" i="0">
                          <a:effectLst/>
                          <a:latin typeface="Palatino Linotype" panose="02040502050505030304" pitchFamily="18" charset="0"/>
                        </a:rPr>
                        <a:t>14:30 – 16:30 </a:t>
                      </a:r>
                      <a:endParaRPr lang="it-IT" sz="1500" b="0" i="0">
                        <a:effectLst/>
                      </a:endParaRPr>
                    </a:p>
                  </a:txBody>
                  <a:tcPr marL="70183" marR="70183" marT="35091" marB="35091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en-US" sz="1500">
                        <a:effectLst/>
                      </a:endParaRPr>
                    </a:p>
                    <a:p>
                      <a:pPr algn="just" rtl="0" fontAlgn="base"/>
                      <a:r>
                        <a:rPr lang="en-US" sz="1500" b="0" i="0">
                          <a:effectLst/>
                          <a:latin typeface="Palatino Linotype" panose="02040502050505030304" pitchFamily="18" charset="0"/>
                        </a:rPr>
                        <a:t>Lecture, Dr. Topi Rasku </a:t>
                      </a:r>
                      <a:endParaRPr lang="en-US" sz="1500" b="0" i="0">
                        <a:effectLst/>
                      </a:endParaRPr>
                    </a:p>
                    <a:p>
                      <a:pPr algn="just" rtl="0" fontAlgn="base"/>
                      <a:r>
                        <a:rPr lang="en-US" sz="1500" b="1" i="0">
                          <a:effectLst/>
                          <a:latin typeface="Palatino Linotype" panose="02040502050505030304" pitchFamily="18" charset="0"/>
                        </a:rPr>
                        <a:t>Modelling the energy market impacts of PEDs</a:t>
                      </a:r>
                      <a:r>
                        <a:rPr lang="en-US" sz="1500" b="0" i="0"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en-US" sz="1500" b="0" i="0">
                        <a:effectLst/>
                      </a:endParaRPr>
                    </a:p>
                  </a:txBody>
                  <a:tcPr marL="70183" marR="70183" marT="35091" marB="35091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3858807"/>
                  </a:ext>
                </a:extLst>
              </a:tr>
              <a:tr h="561463">
                <a:tc>
                  <a:txBody>
                    <a:bodyPr/>
                    <a:lstStyle/>
                    <a:p>
                      <a:pPr fontAlgn="ctr"/>
                      <a:endParaRPr lang="it-IT" sz="1500">
                        <a:effectLst/>
                      </a:endParaRPr>
                    </a:p>
                    <a:p>
                      <a:pPr algn="ctr" rtl="0" fontAlgn="base"/>
                      <a:r>
                        <a:rPr lang="it-IT" sz="1500" b="0" i="0">
                          <a:effectLst/>
                          <a:latin typeface="Palatino Linotype" panose="02040502050505030304" pitchFamily="18" charset="0"/>
                        </a:rPr>
                        <a:t>16:30 – 16:45 </a:t>
                      </a:r>
                      <a:endParaRPr lang="it-IT" sz="1500" b="0" i="0">
                        <a:effectLst/>
                      </a:endParaRPr>
                    </a:p>
                  </a:txBody>
                  <a:tcPr marL="70183" marR="70183" marT="35091" marB="35091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it-IT" sz="1500">
                        <a:effectLst/>
                      </a:endParaRPr>
                    </a:p>
                    <a:p>
                      <a:pPr algn="just" rtl="0" fontAlgn="base"/>
                      <a:r>
                        <a:rPr lang="it-IT" sz="1500" b="0" i="1">
                          <a:effectLst/>
                          <a:latin typeface="Palatino Linotype" panose="02040502050505030304" pitchFamily="18" charset="0"/>
                        </a:rPr>
                        <a:t>Break</a:t>
                      </a:r>
                      <a:r>
                        <a:rPr lang="it-IT" sz="1500" b="0" i="0"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it-IT" sz="1500" b="0" i="0">
                        <a:effectLst/>
                      </a:endParaRPr>
                    </a:p>
                  </a:txBody>
                  <a:tcPr marL="70183" marR="70183" marT="35091" marB="35091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4210701"/>
                  </a:ext>
                </a:extLst>
              </a:tr>
              <a:tr h="561463">
                <a:tc>
                  <a:txBody>
                    <a:bodyPr/>
                    <a:lstStyle/>
                    <a:p>
                      <a:pPr fontAlgn="ctr"/>
                      <a:endParaRPr lang="it-IT" sz="1500">
                        <a:effectLst/>
                      </a:endParaRPr>
                    </a:p>
                    <a:p>
                      <a:pPr algn="ctr" rtl="0" fontAlgn="base"/>
                      <a:r>
                        <a:rPr lang="it-IT" sz="1500" b="0" i="0">
                          <a:effectLst/>
                          <a:latin typeface="Palatino Linotype" panose="02040502050505030304" pitchFamily="18" charset="0"/>
                        </a:rPr>
                        <a:t>16:45 – 18:45 </a:t>
                      </a:r>
                      <a:endParaRPr lang="it-IT" sz="1500" b="0" i="0">
                        <a:effectLst/>
                      </a:endParaRPr>
                    </a:p>
                  </a:txBody>
                  <a:tcPr marL="70183" marR="70183" marT="35091" marB="35091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it-IT" sz="1500" dirty="0">
                        <a:effectLst/>
                      </a:endParaRPr>
                    </a:p>
                    <a:p>
                      <a:pPr algn="just" rtl="0" fontAlgn="base"/>
                      <a:r>
                        <a:rPr lang="it-IT" sz="1500" b="0" i="0" dirty="0">
                          <a:effectLst/>
                          <a:latin typeface="Palatino Linotype" panose="02040502050505030304" pitchFamily="18" charset="0"/>
                        </a:rPr>
                        <a:t>Group activity, Dr. Topi </a:t>
                      </a:r>
                      <a:r>
                        <a:rPr lang="it-IT" sz="1500" b="0" i="0" dirty="0" err="1">
                          <a:effectLst/>
                          <a:latin typeface="Palatino Linotype" panose="02040502050505030304" pitchFamily="18" charset="0"/>
                        </a:rPr>
                        <a:t>Rasku</a:t>
                      </a:r>
                      <a:r>
                        <a:rPr lang="it-IT" sz="1500" b="0" i="0" dirty="0"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it-IT" sz="1500" b="0" i="0" dirty="0">
                        <a:effectLst/>
                      </a:endParaRPr>
                    </a:p>
                    <a:p>
                      <a:pPr algn="just" rtl="0" fontAlgn="base"/>
                      <a:r>
                        <a:rPr lang="it-IT" sz="1500" b="1" i="0" dirty="0" err="1">
                          <a:effectLst/>
                          <a:latin typeface="Palatino Linotype" panose="02040502050505030304" pitchFamily="18" charset="0"/>
                        </a:rPr>
                        <a:t>SpineOpt</a:t>
                      </a:r>
                      <a:r>
                        <a:rPr lang="it-IT" sz="1500" b="1" i="0" dirty="0">
                          <a:effectLst/>
                          <a:latin typeface="Palatino Linotype" panose="02040502050505030304" pitchFamily="18" charset="0"/>
                        </a:rPr>
                        <a:t> demo</a:t>
                      </a:r>
                      <a:r>
                        <a:rPr lang="it-IT" sz="1500" b="0" i="0" dirty="0"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it-IT" sz="1500" b="0" i="0" dirty="0">
                        <a:effectLst/>
                      </a:endParaRPr>
                    </a:p>
                  </a:txBody>
                  <a:tcPr marL="70183" marR="70183" marT="35091" marB="35091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D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6704713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65E038B7-AEB7-4D1A-9E18-9DE65BE032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6636" y="1598685"/>
            <a:ext cx="2619375" cy="1743075"/>
          </a:xfrm>
          <a:prstGeom prst="ellipse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6A97AD1-C74F-4FEA-8759-48C932D3CC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5011" y="5441619"/>
            <a:ext cx="6055659" cy="1009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474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19C29F2D-7CAA-47D4-A5FB-C1DF8E8BC8D1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01" b="23333"/>
          <a:stretch/>
        </p:blipFill>
        <p:spPr bwMode="auto">
          <a:xfrm>
            <a:off x="10062928" y="113689"/>
            <a:ext cx="1136295" cy="38222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3.png">
            <a:extLst>
              <a:ext uri="{FF2B5EF4-FFF2-40B4-BE49-F238E27FC236}">
                <a16:creationId xmlns:a16="http://schemas.microsoft.com/office/drawing/2014/main" id="{10B5D935-B959-4BA0-85D1-CBE76EB9AF2A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1086011" y="38100"/>
            <a:ext cx="949470" cy="533401"/>
          </a:xfrm>
          <a:prstGeom prst="rect">
            <a:avLst/>
          </a:prstGeom>
          <a:ln/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99BAF495-D5AF-4EC4-98C9-34DC07647B0E}"/>
              </a:ext>
            </a:extLst>
          </p:cNvPr>
          <p:cNvSpPr/>
          <p:nvPr/>
        </p:nvSpPr>
        <p:spPr>
          <a:xfrm>
            <a:off x="9330319" y="647090"/>
            <a:ext cx="2861681" cy="2534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0000"/>
              </a:lnSpc>
              <a:spcAft>
                <a:spcPts val="0"/>
              </a:spcAft>
              <a:tabLst>
                <a:tab pos="3060065" algn="ctr"/>
                <a:tab pos="6120130" algn="r"/>
              </a:tabLst>
            </a:pPr>
            <a:r>
              <a:rPr lang="en-GB" sz="1000" dirty="0">
                <a:solidFill>
                  <a:srgbClr val="000000"/>
                </a:solidFill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IEA EBC Annex 83 on Positive Energy Districts</a:t>
            </a:r>
            <a:endParaRPr lang="it-IT" sz="1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56A62BDC-40E7-4177-98C2-9B050BFC5653}"/>
              </a:ext>
            </a:extLst>
          </p:cNvPr>
          <p:cNvSpPr txBox="1"/>
          <p:nvPr/>
        </p:nvSpPr>
        <p:spPr>
          <a:xfrm>
            <a:off x="65302" y="164191"/>
            <a:ext cx="87534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2F5496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Schedule: Friday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2BB8905-CA5C-4B76-9C30-6038E1DE9D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7111125"/>
              </p:ext>
            </p:extLst>
          </p:nvPr>
        </p:nvGraphicFramePr>
        <p:xfrm>
          <a:off x="218739" y="2491638"/>
          <a:ext cx="4815840" cy="2331720"/>
        </p:xfrm>
        <a:graphic>
          <a:graphicData uri="http://schemas.openxmlformats.org/drawingml/2006/table">
            <a:tbl>
              <a:tblPr/>
              <a:tblGrid>
                <a:gridCol w="784860">
                  <a:extLst>
                    <a:ext uri="{9D8B030D-6E8A-4147-A177-3AD203B41FA5}">
                      <a16:colId xmlns:a16="http://schemas.microsoft.com/office/drawing/2014/main" val="380407932"/>
                    </a:ext>
                  </a:extLst>
                </a:gridCol>
                <a:gridCol w="4030980">
                  <a:extLst>
                    <a:ext uri="{9D8B030D-6E8A-4147-A177-3AD203B41FA5}">
                      <a16:colId xmlns:a16="http://schemas.microsoft.com/office/drawing/2014/main" val="1456848113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fontAlgn="t"/>
                      <a:endParaRPr lang="it-IT" sz="1500" dirty="0">
                        <a:effectLst/>
                      </a:endParaRPr>
                    </a:p>
                    <a:p>
                      <a:pPr algn="just" rtl="0" fontAlgn="base"/>
                      <a:r>
                        <a:rPr lang="it-IT" sz="1500" b="0" i="0" dirty="0">
                          <a:effectLst/>
                          <a:latin typeface="Palatino Linotype" panose="02040502050505030304" pitchFamily="18" charset="0"/>
                        </a:rPr>
                        <a:t>09:00 – 11:00 </a:t>
                      </a:r>
                      <a:endParaRPr lang="it-IT" sz="15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it-IT" sz="1500" dirty="0">
                        <a:effectLst/>
                      </a:endParaRPr>
                    </a:p>
                    <a:p>
                      <a:pPr algn="just" rtl="0" fontAlgn="base"/>
                      <a:r>
                        <a:rPr lang="it-IT" sz="1500" b="0" i="0" dirty="0">
                          <a:effectLst/>
                          <a:latin typeface="Palatino Linotype" panose="02040502050505030304" pitchFamily="18" charset="0"/>
                        </a:rPr>
                        <a:t>Round-</a:t>
                      </a:r>
                      <a:r>
                        <a:rPr lang="it-IT" sz="1500" b="0" i="0" dirty="0" err="1">
                          <a:effectLst/>
                          <a:latin typeface="Palatino Linotype" panose="02040502050505030304" pitchFamily="18" charset="0"/>
                        </a:rPr>
                        <a:t>table</a:t>
                      </a:r>
                      <a:r>
                        <a:rPr lang="it-IT" sz="1500" b="0" i="0" dirty="0"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it-IT" sz="15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4531836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fontAlgn="t"/>
                      <a:endParaRPr lang="it-IT" sz="1500">
                        <a:effectLst/>
                      </a:endParaRPr>
                    </a:p>
                    <a:p>
                      <a:pPr algn="just" rtl="0" fontAlgn="base"/>
                      <a:r>
                        <a:rPr lang="it-IT" sz="1500" b="0" i="0">
                          <a:effectLst/>
                          <a:latin typeface="Palatino Linotype" panose="02040502050505030304" pitchFamily="18" charset="0"/>
                        </a:rPr>
                        <a:t>11:00 – 11:30 </a:t>
                      </a:r>
                      <a:endParaRPr lang="it-IT" sz="1500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it-IT" sz="1500" dirty="0">
                        <a:effectLst/>
                      </a:endParaRPr>
                    </a:p>
                    <a:p>
                      <a:pPr algn="just" rtl="0" fontAlgn="base"/>
                      <a:r>
                        <a:rPr lang="it-IT" sz="1500" b="0" i="1" dirty="0">
                          <a:effectLst/>
                          <a:latin typeface="Palatino Linotype" panose="02040502050505030304" pitchFamily="18" charset="0"/>
                        </a:rPr>
                        <a:t>Break</a:t>
                      </a:r>
                      <a:r>
                        <a:rPr lang="it-IT" sz="1500" b="0" i="0" dirty="0"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it-IT" sz="15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7259100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fontAlgn="t"/>
                      <a:endParaRPr lang="it-IT" sz="1500">
                        <a:effectLst/>
                      </a:endParaRPr>
                    </a:p>
                    <a:p>
                      <a:pPr algn="just" rtl="0" fontAlgn="base"/>
                      <a:r>
                        <a:rPr lang="it-IT" sz="1500" b="0" i="0">
                          <a:effectLst/>
                          <a:latin typeface="Palatino Linotype" panose="02040502050505030304" pitchFamily="18" charset="0"/>
                        </a:rPr>
                        <a:t>11:30 – 13:30 </a:t>
                      </a:r>
                      <a:endParaRPr lang="it-IT" sz="1500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it-IT" sz="1500" dirty="0">
                        <a:effectLst/>
                      </a:endParaRPr>
                    </a:p>
                    <a:p>
                      <a:pPr algn="just" rtl="0" fontAlgn="base"/>
                      <a:r>
                        <a:rPr lang="it-IT" sz="1500" b="0" i="0" dirty="0">
                          <a:effectLst/>
                          <a:latin typeface="Palatino Linotype" panose="02040502050505030304" pitchFamily="18" charset="0"/>
                        </a:rPr>
                        <a:t>Results’ presentation and </a:t>
                      </a:r>
                      <a:r>
                        <a:rPr lang="it-IT" sz="1500" b="0" i="0" dirty="0" err="1">
                          <a:effectLst/>
                          <a:latin typeface="Palatino Linotype" panose="02040502050505030304" pitchFamily="18" charset="0"/>
                        </a:rPr>
                        <a:t>greetings</a:t>
                      </a:r>
                      <a:r>
                        <a:rPr lang="it-IT" sz="1500" b="0" i="0" dirty="0"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it-IT" sz="15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5690628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B634CD38-704E-4106-94F8-E3A3B98F17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7903" y="1383931"/>
            <a:ext cx="6178455" cy="4090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0622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19C29F2D-7CAA-47D4-A5FB-C1DF8E8BC8D1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01" b="23333"/>
          <a:stretch/>
        </p:blipFill>
        <p:spPr bwMode="auto">
          <a:xfrm>
            <a:off x="10062928" y="113689"/>
            <a:ext cx="1136295" cy="38222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3.png">
            <a:extLst>
              <a:ext uri="{FF2B5EF4-FFF2-40B4-BE49-F238E27FC236}">
                <a16:creationId xmlns:a16="http://schemas.microsoft.com/office/drawing/2014/main" id="{10B5D935-B959-4BA0-85D1-CBE76EB9AF2A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1086011" y="38100"/>
            <a:ext cx="949470" cy="533401"/>
          </a:xfrm>
          <a:prstGeom prst="rect">
            <a:avLst/>
          </a:prstGeom>
          <a:ln/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99BAF495-D5AF-4EC4-98C9-34DC07647B0E}"/>
              </a:ext>
            </a:extLst>
          </p:cNvPr>
          <p:cNvSpPr/>
          <p:nvPr/>
        </p:nvSpPr>
        <p:spPr>
          <a:xfrm>
            <a:off x="9330319" y="647090"/>
            <a:ext cx="2861681" cy="2534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0000"/>
              </a:lnSpc>
              <a:spcAft>
                <a:spcPts val="0"/>
              </a:spcAft>
              <a:tabLst>
                <a:tab pos="3060065" algn="ctr"/>
                <a:tab pos="6120130" algn="r"/>
              </a:tabLst>
            </a:pPr>
            <a:r>
              <a:rPr lang="en-GB" sz="1000" dirty="0">
                <a:solidFill>
                  <a:srgbClr val="000000"/>
                </a:solidFill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IEA EBC Annex 83 on Positive Energy Districts</a:t>
            </a:r>
            <a:endParaRPr lang="it-IT" sz="1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56A62BDC-40E7-4177-98C2-9B050BFC5653}"/>
              </a:ext>
            </a:extLst>
          </p:cNvPr>
          <p:cNvSpPr txBox="1"/>
          <p:nvPr/>
        </p:nvSpPr>
        <p:spPr>
          <a:xfrm>
            <a:off x="65302" y="164191"/>
            <a:ext cx="87534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2F5496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Some info </a:t>
            </a:r>
            <a:r>
              <a:rPr lang="it-IT" sz="3000" b="1" dirty="0" err="1">
                <a:solidFill>
                  <a:srgbClr val="2F5496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before</a:t>
            </a:r>
            <a:r>
              <a:rPr lang="it-IT" sz="3000" b="1" dirty="0">
                <a:solidFill>
                  <a:srgbClr val="2F5496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 </a:t>
            </a:r>
            <a:r>
              <a:rPr lang="it-IT" sz="3000" b="1" dirty="0" err="1">
                <a:solidFill>
                  <a:srgbClr val="2F5496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we</a:t>
            </a:r>
            <a:r>
              <a:rPr lang="it-IT" sz="3000" b="1" dirty="0">
                <a:solidFill>
                  <a:srgbClr val="2F5496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 start…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6A06E50F-E6A4-42C8-8C88-195AD78181CD}"/>
              </a:ext>
            </a:extLst>
          </p:cNvPr>
          <p:cNvSpPr txBox="1"/>
          <p:nvPr/>
        </p:nvSpPr>
        <p:spPr>
          <a:xfrm>
            <a:off x="65301" y="1269091"/>
            <a:ext cx="11970180" cy="4405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it-IT" sz="2100" dirty="0" err="1">
                <a:latin typeface="Palatino Linotype" panose="02040502050505030304" pitchFamily="18" charset="0"/>
                <a:cs typeface="Times New Roman" panose="02020603050405020304" pitchFamily="18" charset="0"/>
              </a:rPr>
              <a:t>If</a:t>
            </a:r>
            <a:r>
              <a:rPr lang="it-IT" sz="2100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 err="1">
                <a:latin typeface="Palatino Linotype" panose="02040502050505030304" pitchFamily="18" charset="0"/>
                <a:cs typeface="Times New Roman" panose="02020603050405020304" pitchFamily="18" charset="0"/>
              </a:rPr>
              <a:t>not</a:t>
            </a:r>
            <a:r>
              <a:rPr lang="it-IT" sz="2100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 err="1">
                <a:latin typeface="Palatino Linotype" panose="02040502050505030304" pitchFamily="18" charset="0"/>
                <a:cs typeface="Times New Roman" panose="02020603050405020304" pitchFamily="18" charset="0"/>
              </a:rPr>
              <a:t>yet</a:t>
            </a:r>
            <a:r>
              <a:rPr lang="it-IT" sz="2100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 err="1">
                <a:latin typeface="Palatino Linotype" panose="02040502050505030304" pitchFamily="18" charset="0"/>
                <a:cs typeface="Times New Roman" panose="02020603050405020304" pitchFamily="18" charset="0"/>
              </a:rPr>
              <a:t>done</a:t>
            </a:r>
            <a:r>
              <a:rPr lang="it-IT" sz="2100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, </a:t>
            </a:r>
            <a:r>
              <a:rPr lang="it-IT" sz="2100" dirty="0" err="1">
                <a:latin typeface="Palatino Linotype" panose="02040502050505030304" pitchFamily="18" charset="0"/>
                <a:cs typeface="Times New Roman" panose="02020603050405020304" pitchFamily="18" charset="0"/>
              </a:rPr>
              <a:t>please</a:t>
            </a:r>
            <a:r>
              <a:rPr lang="it-IT" sz="2100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 download the </a:t>
            </a:r>
            <a:r>
              <a:rPr lang="it-IT" sz="2100" dirty="0" err="1">
                <a:latin typeface="Palatino Linotype" panose="02040502050505030304" pitchFamily="18" charset="0"/>
                <a:cs typeface="Times New Roman" panose="02020603050405020304" pitchFamily="18" charset="0"/>
              </a:rPr>
              <a:t>tools</a:t>
            </a:r>
            <a:r>
              <a:rPr lang="it-IT" sz="2100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/</a:t>
            </a:r>
            <a:r>
              <a:rPr lang="it-IT" sz="2100" dirty="0" err="1">
                <a:latin typeface="Palatino Linotype" panose="02040502050505030304" pitchFamily="18" charset="0"/>
                <a:cs typeface="Times New Roman" panose="02020603050405020304" pitchFamily="18" charset="0"/>
              </a:rPr>
              <a:t>programs</a:t>
            </a:r>
            <a:r>
              <a:rPr lang="it-IT" sz="2100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 err="1">
                <a:latin typeface="Palatino Linotype" panose="02040502050505030304" pitchFamily="18" charset="0"/>
                <a:cs typeface="Times New Roman" panose="02020603050405020304" pitchFamily="18" charset="0"/>
              </a:rPr>
              <a:t>that</a:t>
            </a:r>
            <a:r>
              <a:rPr lang="it-IT" sz="2100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 err="1">
                <a:latin typeface="Palatino Linotype" panose="02040502050505030304" pitchFamily="18" charset="0"/>
                <a:cs typeface="Times New Roman" panose="02020603050405020304" pitchFamily="18" charset="0"/>
              </a:rPr>
              <a:t>will</a:t>
            </a:r>
            <a:r>
              <a:rPr lang="it-IT" sz="2100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 be </a:t>
            </a:r>
            <a:r>
              <a:rPr lang="it-IT" sz="2100" dirty="0" err="1">
                <a:latin typeface="Palatino Linotype" panose="02040502050505030304" pitchFamily="18" charset="0"/>
                <a:cs typeface="Times New Roman" panose="02020603050405020304" pitchFamily="18" charset="0"/>
              </a:rPr>
              <a:t>used</a:t>
            </a:r>
            <a:r>
              <a:rPr lang="it-IT" sz="2100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 err="1">
                <a:latin typeface="Palatino Linotype" panose="02040502050505030304" pitchFamily="18" charset="0"/>
                <a:cs typeface="Times New Roman" panose="02020603050405020304" pitchFamily="18" charset="0"/>
              </a:rPr>
              <a:t>during</a:t>
            </a:r>
            <a:r>
              <a:rPr lang="it-IT" sz="2100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 the </a:t>
            </a:r>
            <a:r>
              <a:rPr lang="it-IT" sz="2100" dirty="0" err="1">
                <a:latin typeface="Palatino Linotype" panose="02040502050505030304" pitchFamily="18" charset="0"/>
                <a:cs typeface="Times New Roman" panose="02020603050405020304" pitchFamily="18" charset="0"/>
              </a:rPr>
              <a:t>upcoming</a:t>
            </a:r>
            <a:r>
              <a:rPr lang="it-IT" sz="2100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 err="1">
                <a:latin typeface="Palatino Linotype" panose="02040502050505030304" pitchFamily="18" charset="0"/>
                <a:cs typeface="Times New Roman" panose="02020603050405020304" pitchFamily="18" charset="0"/>
              </a:rPr>
              <a:t>Lectures</a:t>
            </a:r>
            <a:r>
              <a:rPr lang="it-IT" sz="2100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!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it-IT" sz="2100" dirty="0">
              <a:latin typeface="Palatino Linotype" panose="0204050205050503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it-IT" sz="2100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Use the following link or the QR code to look </a:t>
            </a:r>
            <a:r>
              <a:rPr lang="it-IT" sz="2100" dirty="0" err="1">
                <a:latin typeface="Palatino Linotype" panose="02040502050505030304" pitchFamily="18" charset="0"/>
                <a:cs typeface="Times New Roman" panose="02020603050405020304" pitchFamily="18" charset="0"/>
              </a:rPr>
              <a:t>into</a:t>
            </a:r>
            <a:r>
              <a:rPr lang="it-IT" sz="2100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 the </a:t>
            </a:r>
            <a:r>
              <a:rPr lang="it-IT" sz="2100" dirty="0" err="1">
                <a:latin typeface="Palatino Linotype" panose="02040502050505030304" pitchFamily="18" charset="0"/>
                <a:cs typeface="Times New Roman" panose="02020603050405020304" pitchFamily="18" charset="0"/>
              </a:rPr>
              <a:t>Lectures</a:t>
            </a:r>
            <a:r>
              <a:rPr lang="it-IT" sz="2100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 and </a:t>
            </a:r>
            <a:r>
              <a:rPr lang="it-IT" sz="2100" dirty="0" err="1">
                <a:latin typeface="Palatino Linotype" panose="02040502050505030304" pitchFamily="18" charset="0"/>
                <a:cs typeface="Times New Roman" panose="02020603050405020304" pitchFamily="18" charset="0"/>
              </a:rPr>
              <a:t>pics</a:t>
            </a:r>
            <a:r>
              <a:rPr lang="it-IT" sz="2100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! Upload </a:t>
            </a:r>
            <a:r>
              <a:rPr lang="it-IT" sz="2100" dirty="0" err="1">
                <a:latin typeface="Palatino Linotype" panose="02040502050505030304" pitchFamily="18" charset="0"/>
                <a:cs typeface="Times New Roman" panose="02020603050405020304" pitchFamily="18" charset="0"/>
              </a:rPr>
              <a:t>all</a:t>
            </a:r>
            <a:r>
              <a:rPr lang="it-IT" sz="2100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 err="1">
                <a:latin typeface="Palatino Linotype" panose="02040502050505030304" pitchFamily="18" charset="0"/>
                <a:cs typeface="Times New Roman" panose="02020603050405020304" pitchFamily="18" charset="0"/>
              </a:rPr>
              <a:t>your</a:t>
            </a:r>
            <a:r>
              <a:rPr lang="it-IT" sz="2100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 </a:t>
            </a:r>
            <a:r>
              <a:rPr lang="it-IT" sz="2100" dirty="0" err="1">
                <a:latin typeface="Palatino Linotype" panose="02040502050505030304" pitchFamily="18" charset="0"/>
                <a:cs typeface="Times New Roman" panose="02020603050405020304" pitchFamily="18" charset="0"/>
              </a:rPr>
              <a:t>material</a:t>
            </a:r>
            <a:r>
              <a:rPr lang="it-IT" sz="2100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 and pictures in </a:t>
            </a:r>
            <a:r>
              <a:rPr lang="it-IT" sz="2100" dirty="0" err="1">
                <a:latin typeface="Palatino Linotype" panose="02040502050505030304" pitchFamily="18" charset="0"/>
                <a:cs typeface="Times New Roman" panose="02020603050405020304" pitchFamily="18" charset="0"/>
              </a:rPr>
              <a:t>these</a:t>
            </a:r>
            <a:r>
              <a:rPr lang="it-IT" sz="2100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 folder and SHARE! Use the hashtag </a:t>
            </a:r>
            <a:r>
              <a:rPr lang="it-IT" sz="2100" b="1" u="sng" dirty="0">
                <a:solidFill>
                  <a:srgbClr val="0070C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#annex83catania </a:t>
            </a:r>
          </a:p>
          <a:p>
            <a:pPr>
              <a:lnSpc>
                <a:spcPct val="150000"/>
              </a:lnSpc>
            </a:pPr>
            <a:endParaRPr lang="it-IT" sz="2100" b="1" u="sng" dirty="0">
              <a:solidFill>
                <a:srgbClr val="0070C0"/>
              </a:solidFill>
              <a:latin typeface="Palatino Linotype" panose="0204050205050503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it-IT" sz="2100" b="1" dirty="0">
                <a:solidFill>
                  <a:srgbClr val="0070C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     </a:t>
            </a:r>
            <a:r>
              <a:rPr lang="it-IT" sz="2100" b="1" u="sng" dirty="0">
                <a:solidFill>
                  <a:srgbClr val="0070C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https://drive.google.com/drive/folders/1bvZn3n0Zs-ug4tFmmVjsGhkqEDkejKc4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it-IT" sz="2100" b="1" u="sng" dirty="0">
              <a:solidFill>
                <a:srgbClr val="0070C0"/>
              </a:solidFill>
              <a:latin typeface="Palatino Linotype" panose="0204050205050503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it-IT" sz="2100" b="1" u="sng" dirty="0">
              <a:solidFill>
                <a:srgbClr val="0070C0"/>
              </a:solidFill>
              <a:latin typeface="Palatino Linotype" panose="0204050205050503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364729B-3D20-47BA-81B0-8DC6CA1C25A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0882" t="31503" r="17463" b="48105"/>
          <a:stretch/>
        </p:blipFill>
        <p:spPr>
          <a:xfrm>
            <a:off x="10010246" y="4702375"/>
            <a:ext cx="2151530" cy="211752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E815FA9-0628-4F3B-BD8E-D48E5A00B01A}"/>
              </a:ext>
            </a:extLst>
          </p:cNvPr>
          <p:cNvSpPr/>
          <p:nvPr/>
        </p:nvSpPr>
        <p:spPr>
          <a:xfrm>
            <a:off x="156519" y="5148435"/>
            <a:ext cx="9606046" cy="527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it-IT" sz="2100" dirty="0" err="1">
                <a:latin typeface="Palatino Linotype" panose="02040502050505030304" pitchFamily="18" charset="0"/>
                <a:cs typeface="Times New Roman" panose="02020603050405020304" pitchFamily="18" charset="0"/>
              </a:rPr>
              <a:t>Wifi</a:t>
            </a:r>
            <a:r>
              <a:rPr lang="it-IT" sz="2100" dirty="0">
                <a:latin typeface="Palatino Linotype" panose="02040502050505030304" pitchFamily="18" charset="0"/>
                <a:cs typeface="Times New Roman" panose="02020603050405020304" pitchFamily="18" charset="0"/>
              </a:rPr>
              <a:t>: </a:t>
            </a:r>
            <a:r>
              <a:rPr lang="it-IT" sz="2100" dirty="0" err="1">
                <a:latin typeface="Palatino Linotype" panose="02040502050505030304" pitchFamily="18" charset="0"/>
                <a:cs typeface="Times New Roman" panose="02020603050405020304" pitchFamily="18" charset="0"/>
              </a:rPr>
              <a:t>plaza</a:t>
            </a:r>
            <a:endParaRPr lang="it-IT" sz="2100" dirty="0">
              <a:latin typeface="Palatino Linotype" panose="0204050205050503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28913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A0F27EC1-AC36-4B87-B1F6-4F0F93CD2B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" y="0"/>
            <a:ext cx="12169465" cy="6858000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8071DF94-2B50-4FDE-B974-096A9C3A9044}"/>
              </a:ext>
            </a:extLst>
          </p:cNvPr>
          <p:cNvSpPr/>
          <p:nvPr/>
        </p:nvSpPr>
        <p:spPr>
          <a:xfrm>
            <a:off x="5960908" y="0"/>
            <a:ext cx="2466975" cy="575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GB" sz="3000" b="1" dirty="0">
                <a:solidFill>
                  <a:schemeClr val="bg1"/>
                </a:solidFill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Thank you!!!</a:t>
            </a:r>
            <a:endParaRPr lang="it-IT" sz="30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3CB17CF2-EF71-4832-8B00-C3664E964F5B}"/>
              </a:ext>
            </a:extLst>
          </p:cNvPr>
          <p:cNvSpPr/>
          <p:nvPr/>
        </p:nvSpPr>
        <p:spPr>
          <a:xfrm>
            <a:off x="6902824" y="3267962"/>
            <a:ext cx="5736666" cy="897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GB" sz="5000" b="1" dirty="0">
                <a:solidFill>
                  <a:schemeClr val="bg1"/>
                </a:solidFill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LET’S START…</a:t>
            </a:r>
            <a:endParaRPr lang="it-IT" sz="50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89291E5-1EDC-45A9-BA4B-3414463259DD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01" b="23333"/>
          <a:stretch/>
        </p:blipFill>
        <p:spPr bwMode="auto">
          <a:xfrm>
            <a:off x="10040392" y="290949"/>
            <a:ext cx="1136295" cy="38222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image3.png">
            <a:extLst>
              <a:ext uri="{FF2B5EF4-FFF2-40B4-BE49-F238E27FC236}">
                <a16:creationId xmlns:a16="http://schemas.microsoft.com/office/drawing/2014/main" id="{E6C4F687-C961-477C-B8D3-87649C3BFE8B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11063475" y="215360"/>
            <a:ext cx="949470" cy="533401"/>
          </a:xfrm>
          <a:prstGeom prst="rect">
            <a:avLst/>
          </a:prstGeom>
          <a:ln/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4E2DD08A-8B65-4B17-8E7F-E4C25A317374}"/>
              </a:ext>
            </a:extLst>
          </p:cNvPr>
          <p:cNvSpPr/>
          <p:nvPr/>
        </p:nvSpPr>
        <p:spPr>
          <a:xfrm>
            <a:off x="9307783" y="824350"/>
            <a:ext cx="2861681" cy="2534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0000"/>
              </a:lnSpc>
              <a:spcAft>
                <a:spcPts val="0"/>
              </a:spcAft>
              <a:tabLst>
                <a:tab pos="3060065" algn="ctr"/>
                <a:tab pos="6120130" algn="r"/>
              </a:tabLst>
            </a:pPr>
            <a:r>
              <a:rPr lang="en-GB" sz="1000" dirty="0">
                <a:solidFill>
                  <a:srgbClr val="000000"/>
                </a:solidFill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IEA EBC Annex 83 on Positive Energy Districts</a:t>
            </a:r>
            <a:endParaRPr lang="it-IT" sz="1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136876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632</Words>
  <Application>Microsoft Office PowerPoint</Application>
  <PresentationFormat>Widescreen</PresentationFormat>
  <Paragraphs>150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Corbel</vt:lpstr>
      <vt:lpstr>Palatino Linotype</vt:lpstr>
      <vt:lpstr>Times New Roman</vt:lpstr>
      <vt:lpstr>Wingdings</vt:lpstr>
      <vt:lpstr>Tema di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Rosaria Volpe</dc:creator>
  <cp:lastModifiedBy>Rosaria Volpe</cp:lastModifiedBy>
  <cp:revision>45</cp:revision>
  <dcterms:created xsi:type="dcterms:W3CDTF">2023-05-25T10:00:49Z</dcterms:created>
  <dcterms:modified xsi:type="dcterms:W3CDTF">2023-06-12T07:08:40Z</dcterms:modified>
</cp:coreProperties>
</file>